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19799300" cy="28435300"/>
  <p:notesSz cx="6858000" cy="9144000"/>
  <p:embeddedFontLst>
    <p:embeddedFont>
      <p:font typeface="Montserrat Bold" panose="02020500000000000000" charset="-120"/>
      <p:regular r:id="rId3"/>
    </p:embeddedFont>
    <p:embeddedFont>
      <p:font typeface="微軟正黑體" panose="020B0604030504040204" pitchFamily="34" charset="-120"/>
      <p:regular r:id="rId4"/>
      <p:bold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6" d="100"/>
          <a:sy n="16" d="100"/>
        </p:scale>
        <p:origin x="2568" y="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對角線條紋 14">
            <a:extLst>
              <a:ext uri="{FF2B5EF4-FFF2-40B4-BE49-F238E27FC236}">
                <a16:creationId xmlns:a16="http://schemas.microsoft.com/office/drawing/2014/main" id="{27849017-8F51-47DF-9BDA-E98BD4671D45}"/>
              </a:ext>
            </a:extLst>
          </p:cNvPr>
          <p:cNvSpPr/>
          <p:nvPr/>
        </p:nvSpPr>
        <p:spPr>
          <a:xfrm rot="226020">
            <a:off x="806093" y="24361300"/>
            <a:ext cx="7253536" cy="580100"/>
          </a:xfrm>
          <a:prstGeom prst="diagStrip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grpSp>
        <p:nvGrpSpPr>
          <p:cNvPr id="3" name="Group 3"/>
          <p:cNvGrpSpPr/>
          <p:nvPr/>
        </p:nvGrpSpPr>
        <p:grpSpPr>
          <a:xfrm>
            <a:off x="-377143" y="27763161"/>
            <a:ext cx="20554286" cy="754286"/>
            <a:chOff x="0" y="0"/>
            <a:chExt cx="2812546" cy="103213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4" name="Freeform 4"/>
            <p:cNvSpPr/>
            <p:nvPr/>
          </p:nvSpPr>
          <p:spPr>
            <a:xfrm>
              <a:off x="0" y="0"/>
              <a:ext cx="2812546" cy="103213"/>
            </a:xfrm>
            <a:custGeom>
              <a:avLst/>
              <a:gdLst/>
              <a:ahLst/>
              <a:cxnLst/>
              <a:rect l="l" t="t" r="r" b="b"/>
              <a:pathLst>
                <a:path w="2812546" h="103213">
                  <a:moveTo>
                    <a:pt x="0" y="0"/>
                  </a:moveTo>
                  <a:lnTo>
                    <a:pt x="2812546" y="0"/>
                  </a:lnTo>
                  <a:lnTo>
                    <a:pt x="2812546" y="103213"/>
                  </a:lnTo>
                  <a:lnTo>
                    <a:pt x="0" y="103213"/>
                  </a:lnTo>
                  <a:close/>
                </a:path>
              </a:pathLst>
            </a:custGeom>
            <a:grpFill/>
          </p:spPr>
        </p:sp>
        <p:sp>
          <p:nvSpPr>
            <p:cNvPr id="5" name="TextBox 5"/>
            <p:cNvSpPr txBox="1"/>
            <p:nvPr/>
          </p:nvSpPr>
          <p:spPr>
            <a:xfrm>
              <a:off x="0" y="-19050"/>
              <a:ext cx="2812546" cy="122263"/>
            </a:xfrm>
            <a:prstGeom prst="rect">
              <a:avLst/>
            </a:prstGeom>
            <a:grpFill/>
          </p:spPr>
          <p:txBody>
            <a:bodyPr lIns="133048" tIns="133048" rIns="133048" bIns="133048" rtlCol="0" anchor="ctr"/>
            <a:lstStyle/>
            <a:p>
              <a:pPr algn="ctr">
                <a:lnSpc>
                  <a:spcPts val="3142"/>
                </a:lnSpc>
              </a:pPr>
              <a:endParaRPr/>
            </a:p>
          </p:txBody>
        </p:sp>
      </p:grpSp>
      <p:grpSp>
        <p:nvGrpSpPr>
          <p:cNvPr id="81" name="群組 80">
            <a:extLst>
              <a:ext uri="{FF2B5EF4-FFF2-40B4-BE49-F238E27FC236}">
                <a16:creationId xmlns:a16="http://schemas.microsoft.com/office/drawing/2014/main" id="{9558FB2A-3B0F-4E03-B626-056908DC07B2}"/>
              </a:ext>
            </a:extLst>
          </p:cNvPr>
          <p:cNvGrpSpPr/>
          <p:nvPr/>
        </p:nvGrpSpPr>
        <p:grpSpPr>
          <a:xfrm>
            <a:off x="-1301750" y="-1999769"/>
            <a:ext cx="21478893" cy="27911023"/>
            <a:chOff x="-1301750" y="-1999769"/>
            <a:chExt cx="21478893" cy="27911023"/>
          </a:xfrm>
        </p:grpSpPr>
        <p:grpSp>
          <p:nvGrpSpPr>
            <p:cNvPr id="22" name="群組 21">
              <a:extLst>
                <a:ext uri="{FF2B5EF4-FFF2-40B4-BE49-F238E27FC236}">
                  <a16:creationId xmlns:a16="http://schemas.microsoft.com/office/drawing/2014/main" id="{4CA2120B-3B04-426F-9CA5-79524ADC86DA}"/>
                </a:ext>
              </a:extLst>
            </p:cNvPr>
            <p:cNvGrpSpPr/>
            <p:nvPr/>
          </p:nvGrpSpPr>
          <p:grpSpPr>
            <a:xfrm>
              <a:off x="-1301750" y="-1999769"/>
              <a:ext cx="21478893" cy="7852459"/>
              <a:chOff x="-1301750" y="-1999769"/>
              <a:chExt cx="21478893" cy="7852459"/>
            </a:xfrm>
          </p:grpSpPr>
          <p:grpSp>
            <p:nvGrpSpPr>
              <p:cNvPr id="6" name="Group 6"/>
              <p:cNvGrpSpPr/>
              <p:nvPr/>
            </p:nvGrpSpPr>
            <p:grpSpPr>
              <a:xfrm>
                <a:off x="-1301750" y="-1999769"/>
                <a:ext cx="21478893" cy="6558358"/>
                <a:chOff x="0" y="-19050"/>
                <a:chExt cx="2812546" cy="897413"/>
              </a:xfrm>
            </p:grpSpPr>
            <p:sp>
              <p:nvSpPr>
                <p:cNvPr id="7" name="Freeform 7"/>
                <p:cNvSpPr/>
                <p:nvPr/>
              </p:nvSpPr>
              <p:spPr>
                <a:xfrm>
                  <a:off x="0" y="104268"/>
                  <a:ext cx="2812546" cy="774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12546" h="774095">
                      <a:moveTo>
                        <a:pt x="0" y="0"/>
                      </a:moveTo>
                      <a:lnTo>
                        <a:pt x="2812546" y="0"/>
                      </a:lnTo>
                      <a:lnTo>
                        <a:pt x="2812546" y="774095"/>
                      </a:lnTo>
                      <a:lnTo>
                        <a:pt x="0" y="774095"/>
                      </a:lnTo>
                      <a:close/>
                    </a:path>
                  </a:pathLst>
                </a:custGeom>
                <a:solidFill>
                  <a:schemeClr val="accent3">
                    <a:lumMod val="20000"/>
                    <a:lumOff val="80000"/>
                  </a:schemeClr>
                </a:solidFill>
              </p:spPr>
            </p:sp>
            <p:sp>
              <p:nvSpPr>
                <p:cNvPr id="8" name="TextBox 8"/>
                <p:cNvSpPr txBox="1"/>
                <p:nvPr/>
              </p:nvSpPr>
              <p:spPr>
                <a:xfrm>
                  <a:off x="0" y="-19050"/>
                  <a:ext cx="2812546" cy="793145"/>
                </a:xfrm>
                <a:prstGeom prst="rect">
                  <a:avLst/>
                </a:prstGeom>
              </p:spPr>
              <p:txBody>
                <a:bodyPr lIns="133048" tIns="133048" rIns="133048" bIns="133048" rtlCol="0" anchor="ctr"/>
                <a:lstStyle/>
                <a:p>
                  <a:pPr algn="ctr">
                    <a:lnSpc>
                      <a:spcPts val="3142"/>
                    </a:lnSpc>
                  </a:pPr>
                  <a:endParaRPr/>
                </a:p>
              </p:txBody>
            </p:sp>
          </p:grpSp>
          <p:sp>
            <p:nvSpPr>
              <p:cNvPr id="24" name="Freeform 5">
                <a:extLst>
                  <a:ext uri="{FF2B5EF4-FFF2-40B4-BE49-F238E27FC236}">
                    <a16:creationId xmlns:a16="http://schemas.microsoft.com/office/drawing/2014/main" id="{271B1723-72F2-4468-BF45-E657813AEA78}"/>
                  </a:ext>
                </a:extLst>
              </p:cNvPr>
              <p:cNvSpPr/>
              <p:nvPr/>
            </p:nvSpPr>
            <p:spPr>
              <a:xfrm rot="19795329">
                <a:off x="13999161" y="2558185"/>
                <a:ext cx="3860295" cy="2721985"/>
              </a:xfrm>
              <a:custGeom>
                <a:avLst/>
                <a:gdLst/>
                <a:ahLst/>
                <a:cxnLst/>
                <a:rect l="l" t="t" r="r" b="b"/>
                <a:pathLst>
                  <a:path w="3134624" h="2257017">
                    <a:moveTo>
                      <a:pt x="0" y="0"/>
                    </a:moveTo>
                    <a:lnTo>
                      <a:pt x="3134624" y="0"/>
                    </a:lnTo>
                    <a:lnTo>
                      <a:pt x="3134624" y="2257017"/>
                    </a:lnTo>
                    <a:lnTo>
                      <a:pt x="0" y="2257017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  <a:stretch>
                  <a:fillRect t="-300" b="-300"/>
                </a:stretch>
              </a:blipFill>
            </p:spPr>
          </p:sp>
          <p:grpSp>
            <p:nvGrpSpPr>
              <p:cNvPr id="10" name="群組 9">
                <a:extLst>
                  <a:ext uri="{FF2B5EF4-FFF2-40B4-BE49-F238E27FC236}">
                    <a16:creationId xmlns:a16="http://schemas.microsoft.com/office/drawing/2014/main" id="{CDF6F9C0-A996-4BD2-BD1A-2F0A6C81D21E}"/>
                  </a:ext>
                </a:extLst>
              </p:cNvPr>
              <p:cNvGrpSpPr/>
              <p:nvPr/>
            </p:nvGrpSpPr>
            <p:grpSpPr>
              <a:xfrm>
                <a:off x="1208378" y="1443784"/>
                <a:ext cx="13481808" cy="4408906"/>
                <a:chOff x="1208378" y="2635794"/>
                <a:chExt cx="13481808" cy="4408906"/>
              </a:xfrm>
            </p:grpSpPr>
            <p:sp>
              <p:nvSpPr>
                <p:cNvPr id="25" name="TextBox 20">
                  <a:extLst>
                    <a:ext uri="{FF2B5EF4-FFF2-40B4-BE49-F238E27FC236}">
                      <a16:creationId xmlns:a16="http://schemas.microsoft.com/office/drawing/2014/main" id="{5EF0F620-272D-4CE0-9640-09007F3BEDF2}"/>
                    </a:ext>
                  </a:extLst>
                </p:cNvPr>
                <p:cNvSpPr txBox="1"/>
                <p:nvPr/>
              </p:nvSpPr>
              <p:spPr>
                <a:xfrm rot="21190910">
                  <a:off x="1574004" y="2635794"/>
                  <a:ext cx="13043153" cy="1363643"/>
                </a:xfrm>
                <a:prstGeom prst="rect">
                  <a:avLst/>
                </a:prstGeom>
              </p:spPr>
              <p:txBody>
                <a:bodyPr wrap="square" lIns="0" tIns="0" rIns="0" bIns="0" rtlCol="0" anchor="t">
                  <a:spAutoFit/>
                </a:bodyPr>
                <a:lstStyle/>
                <a:p>
                  <a:pPr algn="l">
                    <a:lnSpc>
                      <a:spcPts val="10232"/>
                    </a:lnSpc>
                  </a:pPr>
                  <a:r>
                    <a:rPr lang="zh-TW" altLang="en-US" sz="13000" b="1" spc="379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League Spartan"/>
                      <a:sym typeface="League Spartan"/>
                    </a:rPr>
                    <a:t>職場霸凌零容忍</a:t>
                  </a:r>
                  <a:endParaRPr lang="en-US" sz="13000" b="1" spc="379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League Spartan"/>
                    <a:sym typeface="League Spartan"/>
                  </a:endParaRPr>
                </a:p>
              </p:txBody>
            </p:sp>
            <p:sp>
              <p:nvSpPr>
                <p:cNvPr id="26" name="TextBox 19">
                  <a:extLst>
                    <a:ext uri="{FF2B5EF4-FFF2-40B4-BE49-F238E27FC236}">
                      <a16:creationId xmlns:a16="http://schemas.microsoft.com/office/drawing/2014/main" id="{9AD6D467-FFB5-4355-8F22-6802866B49D1}"/>
                    </a:ext>
                  </a:extLst>
                </p:cNvPr>
                <p:cNvSpPr txBox="1"/>
                <p:nvPr/>
              </p:nvSpPr>
              <p:spPr>
                <a:xfrm rot="21163912">
                  <a:off x="1208378" y="4219590"/>
                  <a:ext cx="13481808" cy="2219967"/>
                </a:xfrm>
                <a:prstGeom prst="rect">
                  <a:avLst/>
                </a:prstGeom>
              </p:spPr>
              <p:txBody>
                <a:bodyPr wrap="square" lIns="0" tIns="0" rIns="0" bIns="0" rtlCol="0" anchor="t">
                  <a:spAutoFit/>
                </a:bodyPr>
                <a:lstStyle/>
                <a:p>
                  <a:pPr algn="l">
                    <a:lnSpc>
                      <a:spcPts val="18321"/>
                    </a:lnSpc>
                  </a:pPr>
                  <a:r>
                    <a:rPr lang="zh-TW" altLang="en-US" sz="15000" b="1" spc="679" dirty="0">
                      <a:solidFill>
                        <a:srgbClr val="59A7C4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League Spartan"/>
                      <a:sym typeface="League Spartan"/>
                    </a:rPr>
                    <a:t>建構友善職場</a:t>
                  </a:r>
                  <a:endParaRPr lang="en-US" sz="15000" b="1" spc="679" dirty="0">
                    <a:solidFill>
                      <a:srgbClr val="59A7C4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League Spartan"/>
                    <a:sym typeface="League Spartan"/>
                  </a:endParaRPr>
                </a:p>
              </p:txBody>
            </p:sp>
            <p:sp>
              <p:nvSpPr>
                <p:cNvPr id="27" name="TextBox 21">
                  <a:extLst>
                    <a:ext uri="{FF2B5EF4-FFF2-40B4-BE49-F238E27FC236}">
                      <a16:creationId xmlns:a16="http://schemas.microsoft.com/office/drawing/2014/main" id="{2F8F5E4A-B4EF-4BBE-9236-E5939B184499}"/>
                    </a:ext>
                  </a:extLst>
                </p:cNvPr>
                <p:cNvSpPr txBox="1"/>
                <p:nvPr/>
              </p:nvSpPr>
              <p:spPr>
                <a:xfrm rot="21195578">
                  <a:off x="1453069" y="6454795"/>
                  <a:ext cx="13181917" cy="589905"/>
                </a:xfrm>
                <a:prstGeom prst="rect">
                  <a:avLst/>
                </a:prstGeom>
              </p:spPr>
              <p:txBody>
                <a:bodyPr wrap="square" lIns="0" tIns="0" rIns="0" bIns="0" rtlCol="0" anchor="t">
                  <a:spAutoFit/>
                </a:bodyPr>
                <a:lstStyle/>
                <a:p>
                  <a:pPr>
                    <a:lnSpc>
                      <a:spcPts val="4553"/>
                    </a:lnSpc>
                  </a:pPr>
                  <a:r>
                    <a:rPr lang="en-US" sz="4400" b="1" spc="334" dirty="0">
                      <a:solidFill>
                        <a:srgbClr val="59A7C4"/>
                      </a:solidFill>
                      <a:latin typeface="Montserrat Bold"/>
                      <a:ea typeface="Montserrat Bold"/>
                      <a:cs typeface="Montserrat Bold"/>
                      <a:sym typeface="Montserrat Bold"/>
                    </a:rPr>
                    <a:t>PUT AN END TO WORKPLACE BULLYING</a:t>
                  </a:r>
                </a:p>
              </p:txBody>
            </p:sp>
          </p:grpSp>
        </p:grpSp>
        <p:grpSp>
          <p:nvGrpSpPr>
            <p:cNvPr id="42" name="群組 41">
              <a:extLst>
                <a:ext uri="{FF2B5EF4-FFF2-40B4-BE49-F238E27FC236}">
                  <a16:creationId xmlns:a16="http://schemas.microsoft.com/office/drawing/2014/main" id="{9C8FC4DD-1AFD-439D-B25C-394CD5F081BB}"/>
                </a:ext>
              </a:extLst>
            </p:cNvPr>
            <p:cNvGrpSpPr/>
            <p:nvPr/>
          </p:nvGrpSpPr>
          <p:grpSpPr>
            <a:xfrm>
              <a:off x="1208767" y="23594652"/>
              <a:ext cx="16365957" cy="2316602"/>
              <a:chOff x="3142802" y="25121679"/>
              <a:chExt cx="16365957" cy="2316602"/>
            </a:xfrm>
          </p:grpSpPr>
          <p:sp>
            <p:nvSpPr>
              <p:cNvPr id="44" name="Freeform 34">
                <a:extLst>
                  <a:ext uri="{FF2B5EF4-FFF2-40B4-BE49-F238E27FC236}">
                    <a16:creationId xmlns:a16="http://schemas.microsoft.com/office/drawing/2014/main" id="{2DF6E2B1-6F27-4934-B1EE-8BCC10B0F467}"/>
                  </a:ext>
                </a:extLst>
              </p:cNvPr>
              <p:cNvSpPr/>
              <p:nvPr/>
            </p:nvSpPr>
            <p:spPr>
              <a:xfrm>
                <a:off x="9883317" y="26584317"/>
                <a:ext cx="1007741" cy="853964"/>
              </a:xfrm>
              <a:custGeom>
                <a:avLst/>
                <a:gdLst/>
                <a:ahLst/>
                <a:cxnLst/>
                <a:rect l="l" t="t" r="r" b="b"/>
                <a:pathLst>
                  <a:path w="451857" h="324046">
                    <a:moveTo>
                      <a:pt x="0" y="0"/>
                    </a:moveTo>
                    <a:lnTo>
                      <a:pt x="451857" y="0"/>
                    </a:lnTo>
                    <a:lnTo>
                      <a:pt x="451857" y="324046"/>
                    </a:lnTo>
                    <a:lnTo>
                      <a:pt x="0" y="32404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4">
                  <a:extLst>
                    <a:ext uri="{96DAC541-7B7A-43D3-8B79-37D633B846F1}">
                      <asvg:svgBlip xmlns:asvg="http://schemas.microsoft.com/office/drawing/2016/SVG/main" r:embed="rId5"/>
                    </a:ext>
                  </a:extLst>
                </a:blip>
                <a:stretch>
                  <a:fillRect/>
                </a:stretch>
              </a:blipFill>
            </p:spPr>
          </p:sp>
          <p:sp>
            <p:nvSpPr>
              <p:cNvPr id="45" name="Freeform 31">
                <a:extLst>
                  <a:ext uri="{FF2B5EF4-FFF2-40B4-BE49-F238E27FC236}">
                    <a16:creationId xmlns:a16="http://schemas.microsoft.com/office/drawing/2014/main" id="{757F5F1F-29CB-43B7-A387-B501B5FD2EF4}"/>
                  </a:ext>
                </a:extLst>
              </p:cNvPr>
              <p:cNvSpPr/>
              <p:nvPr/>
            </p:nvSpPr>
            <p:spPr>
              <a:xfrm>
                <a:off x="9869249" y="25123767"/>
                <a:ext cx="1007740" cy="1162438"/>
              </a:xfrm>
              <a:custGeom>
                <a:avLst/>
                <a:gdLst/>
                <a:ahLst/>
                <a:cxnLst/>
                <a:rect l="l" t="t" r="r" b="b"/>
                <a:pathLst>
                  <a:path w="437242" h="474899">
                    <a:moveTo>
                      <a:pt x="0" y="0"/>
                    </a:moveTo>
                    <a:lnTo>
                      <a:pt x="437242" y="0"/>
                    </a:lnTo>
                    <a:lnTo>
                      <a:pt x="437242" y="474899"/>
                    </a:lnTo>
                    <a:lnTo>
                      <a:pt x="0" y="474899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6">
                  <a:extLst>
                    <a:ext uri="{96DAC541-7B7A-43D3-8B79-37D633B846F1}">
                      <asvg:svgBlip xmlns:asvg="http://schemas.microsoft.com/office/drawing/2016/SVG/main" r:embed="rId7"/>
                    </a:ext>
                  </a:extLst>
                </a:blip>
                <a:stretch>
                  <a:fillRect l="-22951" b="-13202"/>
                </a:stretch>
              </a:blipFill>
            </p:spPr>
            <p:txBody>
              <a:bodyPr/>
              <a:lstStyle/>
              <a:p>
                <a:endParaRPr lang="zh-TW" altLang="en-US" dirty="0"/>
              </a:p>
            </p:txBody>
          </p:sp>
          <p:sp>
            <p:nvSpPr>
              <p:cNvPr id="46" name="文字方塊 45">
                <a:extLst>
                  <a:ext uri="{FF2B5EF4-FFF2-40B4-BE49-F238E27FC236}">
                    <a16:creationId xmlns:a16="http://schemas.microsoft.com/office/drawing/2014/main" id="{69D6851F-9A4F-409D-91E1-E0EAF7BC622F}"/>
                  </a:ext>
                </a:extLst>
              </p:cNvPr>
              <p:cNvSpPr txBox="1"/>
              <p:nvPr/>
            </p:nvSpPr>
            <p:spPr>
              <a:xfrm>
                <a:off x="11371731" y="25121679"/>
                <a:ext cx="8137028" cy="10156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6000" b="1" dirty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(</a:t>
                </a:r>
                <a:r>
                  <a:rPr lang="zh-TW" altLang="en-US" sz="6000" b="1" dirty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各機關學校申訴電話</a:t>
                </a:r>
                <a:r>
                  <a:rPr lang="en-US" altLang="zh-TW" sz="6000" b="1" dirty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)</a:t>
                </a:r>
                <a:endParaRPr lang="zh-TW" altLang="en-US" sz="6600" b="1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  <p:sp>
            <p:nvSpPr>
              <p:cNvPr id="43" name="文字方塊 42">
                <a:extLst>
                  <a:ext uri="{FF2B5EF4-FFF2-40B4-BE49-F238E27FC236}">
                    <a16:creationId xmlns:a16="http://schemas.microsoft.com/office/drawing/2014/main" id="{4E6B8F3C-85E7-4294-BA43-57163B132C4C}"/>
                  </a:ext>
                </a:extLst>
              </p:cNvPr>
              <p:cNvSpPr txBox="1"/>
              <p:nvPr/>
            </p:nvSpPr>
            <p:spPr>
              <a:xfrm>
                <a:off x="3142802" y="25228481"/>
                <a:ext cx="7550037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66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申訴及建言管道</a:t>
                </a:r>
              </a:p>
            </p:txBody>
          </p:sp>
        </p:grpSp>
        <p:grpSp>
          <p:nvGrpSpPr>
            <p:cNvPr id="80" name="群組 79">
              <a:extLst>
                <a:ext uri="{FF2B5EF4-FFF2-40B4-BE49-F238E27FC236}">
                  <a16:creationId xmlns:a16="http://schemas.microsoft.com/office/drawing/2014/main" id="{657EE0A1-DF19-440B-87A6-70C26B1B1973}"/>
                </a:ext>
              </a:extLst>
            </p:cNvPr>
            <p:cNvGrpSpPr/>
            <p:nvPr/>
          </p:nvGrpSpPr>
          <p:grpSpPr>
            <a:xfrm>
              <a:off x="886721" y="5911850"/>
              <a:ext cx="18461729" cy="9873738"/>
              <a:chOff x="886721" y="5911850"/>
              <a:chExt cx="18461729" cy="9873738"/>
            </a:xfrm>
          </p:grpSpPr>
          <p:grpSp>
            <p:nvGrpSpPr>
              <p:cNvPr id="14" name="群組 13">
                <a:extLst>
                  <a:ext uri="{FF2B5EF4-FFF2-40B4-BE49-F238E27FC236}">
                    <a16:creationId xmlns:a16="http://schemas.microsoft.com/office/drawing/2014/main" id="{AEA16838-55FF-43CA-A118-D8A87DDF1B96}"/>
                  </a:ext>
                </a:extLst>
              </p:cNvPr>
              <p:cNvGrpSpPr/>
              <p:nvPr/>
            </p:nvGrpSpPr>
            <p:grpSpPr>
              <a:xfrm>
                <a:off x="13023850" y="5911850"/>
                <a:ext cx="6324600" cy="6191559"/>
                <a:chOff x="8028002" y="7256645"/>
                <a:chExt cx="6324600" cy="6191559"/>
              </a:xfrm>
            </p:grpSpPr>
            <p:sp>
              <p:nvSpPr>
                <p:cNvPr id="12" name="禁止標誌 11">
                  <a:extLst>
                    <a:ext uri="{FF2B5EF4-FFF2-40B4-BE49-F238E27FC236}">
                      <a16:creationId xmlns:a16="http://schemas.microsoft.com/office/drawing/2014/main" id="{629E6991-0B20-40C7-8662-6354034C3998}"/>
                    </a:ext>
                  </a:extLst>
                </p:cNvPr>
                <p:cNvSpPr/>
                <p:nvPr/>
              </p:nvSpPr>
              <p:spPr>
                <a:xfrm>
                  <a:off x="8028002" y="7256645"/>
                  <a:ext cx="6324600" cy="6191559"/>
                </a:xfrm>
                <a:prstGeom prst="noSmoking">
                  <a:avLst/>
                </a:prstGeom>
                <a:solidFill>
                  <a:srgbClr val="C00000"/>
                </a:solidFill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" name="文字方塊 12">
                  <a:extLst>
                    <a:ext uri="{FF2B5EF4-FFF2-40B4-BE49-F238E27FC236}">
                      <a16:creationId xmlns:a16="http://schemas.microsoft.com/office/drawing/2014/main" id="{2C8C6D1F-24B8-46FF-8131-BA30034233CF}"/>
                    </a:ext>
                  </a:extLst>
                </p:cNvPr>
                <p:cNvSpPr txBox="1"/>
                <p:nvPr/>
              </p:nvSpPr>
              <p:spPr>
                <a:xfrm rot="20897003">
                  <a:off x="9177603" y="9319810"/>
                  <a:ext cx="4491514" cy="193899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TW" sz="12000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BULLY</a:t>
                  </a:r>
                  <a:endParaRPr lang="zh-TW" altLang="en-US" sz="120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p:grpSp>
          <p:grpSp>
            <p:nvGrpSpPr>
              <p:cNvPr id="17" name="群組 16">
                <a:extLst>
                  <a:ext uri="{FF2B5EF4-FFF2-40B4-BE49-F238E27FC236}">
                    <a16:creationId xmlns:a16="http://schemas.microsoft.com/office/drawing/2014/main" id="{0AF76FA4-1BC8-4B45-BC6A-154852EE35D9}"/>
                  </a:ext>
                </a:extLst>
              </p:cNvPr>
              <p:cNvGrpSpPr/>
              <p:nvPr/>
            </p:nvGrpSpPr>
            <p:grpSpPr>
              <a:xfrm>
                <a:off x="886721" y="7207250"/>
                <a:ext cx="13203929" cy="8578338"/>
                <a:chOff x="918044" y="7562791"/>
                <a:chExt cx="13203929" cy="8578338"/>
              </a:xfrm>
            </p:grpSpPr>
            <p:grpSp>
              <p:nvGrpSpPr>
                <p:cNvPr id="33" name="Group 11">
                  <a:extLst>
                    <a:ext uri="{FF2B5EF4-FFF2-40B4-BE49-F238E27FC236}">
                      <a16:creationId xmlns:a16="http://schemas.microsoft.com/office/drawing/2014/main" id="{92EB2CE6-703A-491C-872D-DB8A67A28F25}"/>
                    </a:ext>
                  </a:extLst>
                </p:cNvPr>
                <p:cNvGrpSpPr/>
                <p:nvPr/>
              </p:nvGrpSpPr>
              <p:grpSpPr>
                <a:xfrm>
                  <a:off x="918044" y="7562791"/>
                  <a:ext cx="904406" cy="2006659"/>
                  <a:chOff x="-316004" y="-748466"/>
                  <a:chExt cx="737018" cy="1479189"/>
                </a:xfrm>
              </p:grpSpPr>
              <p:sp>
                <p:nvSpPr>
                  <p:cNvPr id="40" name="Freeform 12">
                    <a:extLst>
                      <a:ext uri="{FF2B5EF4-FFF2-40B4-BE49-F238E27FC236}">
                        <a16:creationId xmlns:a16="http://schemas.microsoft.com/office/drawing/2014/main" id="{5D704748-713D-448F-AD06-2C938159BD4C}"/>
                      </a:ext>
                    </a:extLst>
                  </p:cNvPr>
                  <p:cNvSpPr/>
                  <p:nvPr/>
                </p:nvSpPr>
                <p:spPr>
                  <a:xfrm>
                    <a:off x="-316004" y="-748466"/>
                    <a:ext cx="632006" cy="147918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1014" h="721052">
                        <a:moveTo>
                          <a:pt x="0" y="0"/>
                        </a:moveTo>
                        <a:lnTo>
                          <a:pt x="421014" y="0"/>
                        </a:lnTo>
                        <a:lnTo>
                          <a:pt x="421014" y="721052"/>
                        </a:lnTo>
                        <a:lnTo>
                          <a:pt x="0" y="721052"/>
                        </a:lnTo>
                        <a:close/>
                      </a:path>
                    </a:pathLst>
                  </a:custGeom>
                  <a:solidFill>
                    <a:schemeClr val="accent5">
                      <a:lumMod val="75000"/>
                    </a:schemeClr>
                  </a:solidFill>
                </p:spPr>
              </p:sp>
              <p:sp>
                <p:nvSpPr>
                  <p:cNvPr id="41" name="TextBox 13">
                    <a:extLst>
                      <a:ext uri="{FF2B5EF4-FFF2-40B4-BE49-F238E27FC236}">
                        <a16:creationId xmlns:a16="http://schemas.microsoft.com/office/drawing/2014/main" id="{BD16C939-6005-43AA-8893-13FA9308F8F8}"/>
                      </a:ext>
                    </a:extLst>
                  </p:cNvPr>
                  <p:cNvSpPr txBox="1"/>
                  <p:nvPr/>
                </p:nvSpPr>
                <p:spPr>
                  <a:xfrm>
                    <a:off x="0" y="-47625"/>
                    <a:ext cx="421014" cy="768677"/>
                  </a:xfrm>
                  <a:prstGeom prst="rect">
                    <a:avLst/>
                  </a:prstGeom>
                </p:spPr>
                <p:txBody>
                  <a:bodyPr lIns="61339" tIns="61339" rIns="61339" bIns="61339" rtlCol="0" anchor="ctr"/>
                  <a:lstStyle/>
                  <a:p>
                    <a:pPr algn="ctr">
                      <a:lnSpc>
                        <a:spcPts val="4190"/>
                      </a:lnSpc>
                    </a:pPr>
                    <a:endParaRPr/>
                  </a:p>
                </p:txBody>
              </p:sp>
            </p:grpSp>
            <p:sp>
              <p:nvSpPr>
                <p:cNvPr id="34" name="AutoShape 17">
                  <a:extLst>
                    <a:ext uri="{FF2B5EF4-FFF2-40B4-BE49-F238E27FC236}">
                      <a16:creationId xmlns:a16="http://schemas.microsoft.com/office/drawing/2014/main" id="{88A79699-4842-47D1-A993-C9AC5CA4B7D8}"/>
                    </a:ext>
                  </a:extLst>
                </p:cNvPr>
                <p:cNvSpPr/>
                <p:nvPr/>
              </p:nvSpPr>
              <p:spPr>
                <a:xfrm>
                  <a:off x="1420632" y="9390085"/>
                  <a:ext cx="11538787" cy="0"/>
                </a:xfrm>
                <a:prstGeom prst="line">
                  <a:avLst/>
                </a:prstGeom>
                <a:ln w="47625" cap="flat">
                  <a:solidFill>
                    <a:schemeClr val="accent5">
                      <a:lumMod val="75000"/>
                    </a:schemeClr>
                  </a:solidFill>
                  <a:prstDash val="solid"/>
                  <a:headEnd type="none" w="sm" len="sm"/>
                  <a:tailEnd type="none" w="sm" len="sm"/>
                </a:ln>
              </p:spPr>
            </p:sp>
            <p:sp>
              <p:nvSpPr>
                <p:cNvPr id="35" name="TextBox 23">
                  <a:extLst>
                    <a:ext uri="{FF2B5EF4-FFF2-40B4-BE49-F238E27FC236}">
                      <a16:creationId xmlns:a16="http://schemas.microsoft.com/office/drawing/2014/main" id="{A33A43C0-BFE7-40EB-9F9A-FD8AF388321E}"/>
                    </a:ext>
                  </a:extLst>
                </p:cNvPr>
                <p:cNvSpPr txBox="1"/>
                <p:nvPr/>
              </p:nvSpPr>
              <p:spPr>
                <a:xfrm>
                  <a:off x="2051050" y="8524358"/>
                  <a:ext cx="12070923" cy="664092"/>
                </a:xfrm>
                <a:prstGeom prst="rect">
                  <a:avLst/>
                </a:prstGeom>
              </p:spPr>
              <p:txBody>
                <a:bodyPr lIns="0" tIns="0" rIns="0" bIns="0" rtlCol="0" anchor="t">
                  <a:spAutoFit/>
                </a:bodyPr>
                <a:lstStyle/>
                <a:p>
                  <a:pPr algn="l">
                    <a:lnSpc>
                      <a:spcPts val="4057"/>
                    </a:lnSpc>
                    <a:spcBef>
                      <a:spcPct val="0"/>
                    </a:spcBef>
                  </a:pPr>
                  <a:r>
                    <a:rPr lang="zh-TW" altLang="en-US" sz="8800" b="1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Montserrat Bold"/>
                      <a:sym typeface="Montserrat Bold"/>
                    </a:rPr>
                    <a:t>職場霸凌</a:t>
                  </a:r>
                  <a:endParaRPr lang="en-US" sz="88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Montserrat Bold"/>
                    <a:sym typeface="Montserrat Bold"/>
                  </a:endParaRPr>
                </a:p>
              </p:txBody>
            </p:sp>
            <p:sp>
              <p:nvSpPr>
                <p:cNvPr id="16" name="矩形 15">
                  <a:extLst>
                    <a:ext uri="{FF2B5EF4-FFF2-40B4-BE49-F238E27FC236}">
                      <a16:creationId xmlns:a16="http://schemas.microsoft.com/office/drawing/2014/main" id="{2A8A1A7F-229E-4D6E-8900-00E312E2323F}"/>
                    </a:ext>
                  </a:extLst>
                </p:cNvPr>
                <p:cNvSpPr/>
                <p:nvPr/>
              </p:nvSpPr>
              <p:spPr>
                <a:xfrm>
                  <a:off x="1771966" y="9585488"/>
                  <a:ext cx="10947084" cy="6555641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zh-TW" altLang="en-US" sz="6000" b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</a:rPr>
                    <a:t>於職務上假借權勢或機會，逾越職務上正當合理範圍，持續以歧視、侮辱言行或其他方式，造成敵意性、脅迫性或冒犯性之不友善工作環境，致公務人員身心遭受不法侵害。但情節重大者，不以持續發生為必要</a:t>
                  </a:r>
                </a:p>
              </p:txBody>
            </p:sp>
          </p:grpSp>
        </p:grpSp>
        <p:grpSp>
          <p:nvGrpSpPr>
            <p:cNvPr id="21" name="群組 20">
              <a:extLst>
                <a:ext uri="{FF2B5EF4-FFF2-40B4-BE49-F238E27FC236}">
                  <a16:creationId xmlns:a16="http://schemas.microsoft.com/office/drawing/2014/main" id="{3D1B1C18-DA2F-466A-B04C-9AC468093967}"/>
                </a:ext>
              </a:extLst>
            </p:cNvPr>
            <p:cNvGrpSpPr/>
            <p:nvPr/>
          </p:nvGrpSpPr>
          <p:grpSpPr>
            <a:xfrm>
              <a:off x="1212850" y="16756266"/>
              <a:ext cx="9715223" cy="5919584"/>
              <a:chOff x="1212850" y="16990036"/>
              <a:chExt cx="9715223" cy="5919584"/>
            </a:xfrm>
          </p:grpSpPr>
          <p:sp>
            <p:nvSpPr>
              <p:cNvPr id="29" name="Freeform 4">
                <a:extLst>
                  <a:ext uri="{FF2B5EF4-FFF2-40B4-BE49-F238E27FC236}">
                    <a16:creationId xmlns:a16="http://schemas.microsoft.com/office/drawing/2014/main" id="{60EE8A32-D8C8-440A-932A-79D3357BFE5E}"/>
                  </a:ext>
                </a:extLst>
              </p:cNvPr>
              <p:cNvSpPr/>
              <p:nvPr/>
            </p:nvSpPr>
            <p:spPr>
              <a:xfrm>
                <a:off x="1212850" y="16990036"/>
                <a:ext cx="1180823" cy="1042784"/>
              </a:xfrm>
              <a:custGeom>
                <a:avLst/>
                <a:gdLst/>
                <a:ahLst/>
                <a:cxnLst/>
                <a:rect l="l" t="t" r="r" b="b"/>
                <a:pathLst>
                  <a:path w="412666" h="412666">
                    <a:moveTo>
                      <a:pt x="0" y="0"/>
                    </a:moveTo>
                    <a:lnTo>
                      <a:pt x="412666" y="0"/>
                    </a:lnTo>
                    <a:lnTo>
                      <a:pt x="412666" y="412666"/>
                    </a:lnTo>
                    <a:lnTo>
                      <a:pt x="0" y="41266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a:blipFill>
            </p:spPr>
          </p:sp>
          <p:sp>
            <p:nvSpPr>
              <p:cNvPr id="48" name="Freeform 4">
                <a:extLst>
                  <a:ext uri="{FF2B5EF4-FFF2-40B4-BE49-F238E27FC236}">
                    <a16:creationId xmlns:a16="http://schemas.microsoft.com/office/drawing/2014/main" id="{B556E328-7FDE-4136-9B82-A27E78298E6A}"/>
                  </a:ext>
                </a:extLst>
              </p:cNvPr>
              <p:cNvSpPr/>
              <p:nvPr/>
            </p:nvSpPr>
            <p:spPr>
              <a:xfrm>
                <a:off x="1212850" y="18514036"/>
                <a:ext cx="1180823" cy="1042784"/>
              </a:xfrm>
              <a:custGeom>
                <a:avLst/>
                <a:gdLst/>
                <a:ahLst/>
                <a:cxnLst/>
                <a:rect l="l" t="t" r="r" b="b"/>
                <a:pathLst>
                  <a:path w="412666" h="412666">
                    <a:moveTo>
                      <a:pt x="0" y="0"/>
                    </a:moveTo>
                    <a:lnTo>
                      <a:pt x="412666" y="0"/>
                    </a:lnTo>
                    <a:lnTo>
                      <a:pt x="412666" y="412666"/>
                    </a:lnTo>
                    <a:lnTo>
                      <a:pt x="0" y="41266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a:blipFill>
            </p:spPr>
          </p:sp>
          <p:sp>
            <p:nvSpPr>
              <p:cNvPr id="49" name="Freeform 4">
                <a:extLst>
                  <a:ext uri="{FF2B5EF4-FFF2-40B4-BE49-F238E27FC236}">
                    <a16:creationId xmlns:a16="http://schemas.microsoft.com/office/drawing/2014/main" id="{B0424298-B713-4B8E-81A7-8B4E206FA100}"/>
                  </a:ext>
                </a:extLst>
              </p:cNvPr>
              <p:cNvSpPr/>
              <p:nvPr/>
            </p:nvSpPr>
            <p:spPr>
              <a:xfrm>
                <a:off x="1212850" y="20114236"/>
                <a:ext cx="1180823" cy="1042784"/>
              </a:xfrm>
              <a:custGeom>
                <a:avLst/>
                <a:gdLst/>
                <a:ahLst/>
                <a:cxnLst/>
                <a:rect l="l" t="t" r="r" b="b"/>
                <a:pathLst>
                  <a:path w="412666" h="412666">
                    <a:moveTo>
                      <a:pt x="0" y="0"/>
                    </a:moveTo>
                    <a:lnTo>
                      <a:pt x="412666" y="0"/>
                    </a:lnTo>
                    <a:lnTo>
                      <a:pt x="412666" y="412666"/>
                    </a:lnTo>
                    <a:lnTo>
                      <a:pt x="0" y="41266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a:blipFill>
            </p:spPr>
          </p:sp>
          <p:sp>
            <p:nvSpPr>
              <p:cNvPr id="50" name="Freeform 4">
                <a:extLst>
                  <a:ext uri="{FF2B5EF4-FFF2-40B4-BE49-F238E27FC236}">
                    <a16:creationId xmlns:a16="http://schemas.microsoft.com/office/drawing/2014/main" id="{DC680201-5FE7-42E4-863B-4BF3286992B3}"/>
                  </a:ext>
                </a:extLst>
              </p:cNvPr>
              <p:cNvSpPr/>
              <p:nvPr/>
            </p:nvSpPr>
            <p:spPr>
              <a:xfrm>
                <a:off x="1212850" y="21790636"/>
                <a:ext cx="1180823" cy="1042784"/>
              </a:xfrm>
              <a:custGeom>
                <a:avLst/>
                <a:gdLst/>
                <a:ahLst/>
                <a:cxnLst/>
                <a:rect l="l" t="t" r="r" b="b"/>
                <a:pathLst>
                  <a:path w="412666" h="412666">
                    <a:moveTo>
                      <a:pt x="0" y="0"/>
                    </a:moveTo>
                    <a:lnTo>
                      <a:pt x="412666" y="0"/>
                    </a:lnTo>
                    <a:lnTo>
                      <a:pt x="412666" y="412666"/>
                    </a:lnTo>
                    <a:lnTo>
                      <a:pt x="0" y="412666"/>
                    </a:lnTo>
                    <a:lnTo>
                      <a:pt x="0" y="0"/>
                    </a:lnTo>
                    <a:close/>
                  </a:path>
                </a:pathLst>
              </a:custGeom>
              <a:blipFill>
                <a:blip r:embed="rId8">
                  <a:extLst>
                    <a:ext uri="{96DAC541-7B7A-43D3-8B79-37D633B846F1}">
                      <asvg:svgBlip xmlns:asvg="http://schemas.microsoft.com/office/drawing/2016/SVG/main" r:embed="rId9"/>
                    </a:ext>
                  </a:extLst>
                </a:blip>
                <a:stretch>
                  <a:fillRect/>
                </a:stretch>
              </a:blipFill>
            </p:spPr>
          </p:sp>
          <p:sp>
            <p:nvSpPr>
              <p:cNvPr id="18" name="文字方塊 17">
                <a:extLst>
                  <a:ext uri="{FF2B5EF4-FFF2-40B4-BE49-F238E27FC236}">
                    <a16:creationId xmlns:a16="http://schemas.microsoft.com/office/drawing/2014/main" id="{25C6CD5F-F751-425F-A056-CEFCF3195AF3}"/>
                  </a:ext>
                </a:extLst>
              </p:cNvPr>
              <p:cNvSpPr txBox="1"/>
              <p:nvPr/>
            </p:nvSpPr>
            <p:spPr>
              <a:xfrm>
                <a:off x="2791045" y="17001024"/>
                <a:ext cx="8137028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6600" b="1" dirty="0">
                    <a:solidFill>
                      <a:schemeClr val="accent6">
                        <a:lumMod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制定預防及懲處機制</a:t>
                </a:r>
              </a:p>
            </p:txBody>
          </p:sp>
          <p:sp>
            <p:nvSpPr>
              <p:cNvPr id="51" name="文字方塊 50">
                <a:extLst>
                  <a:ext uri="{FF2B5EF4-FFF2-40B4-BE49-F238E27FC236}">
                    <a16:creationId xmlns:a16="http://schemas.microsoft.com/office/drawing/2014/main" id="{A62D3F4C-29D6-4E1B-A7AF-E4D3CE0787E7}"/>
                  </a:ext>
                </a:extLst>
              </p:cNvPr>
              <p:cNvSpPr txBox="1"/>
              <p:nvPr/>
            </p:nvSpPr>
            <p:spPr>
              <a:xfrm>
                <a:off x="2714845" y="18601224"/>
                <a:ext cx="8137028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6600" b="1" dirty="0">
                    <a:solidFill>
                      <a:schemeClr val="accent6">
                        <a:lumMod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規劃安衛培訓及措施</a:t>
                </a:r>
              </a:p>
            </p:txBody>
          </p:sp>
          <p:sp>
            <p:nvSpPr>
              <p:cNvPr id="52" name="文字方塊 51">
                <a:extLst>
                  <a:ext uri="{FF2B5EF4-FFF2-40B4-BE49-F238E27FC236}">
                    <a16:creationId xmlns:a16="http://schemas.microsoft.com/office/drawing/2014/main" id="{B4AB5819-F233-4DFF-BBD3-CC411E6FD20A}"/>
                  </a:ext>
                </a:extLst>
              </p:cNvPr>
              <p:cNvSpPr txBox="1"/>
              <p:nvPr/>
            </p:nvSpPr>
            <p:spPr>
              <a:xfrm>
                <a:off x="2714845" y="20201424"/>
                <a:ext cx="8137028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6600" b="1" dirty="0">
                    <a:solidFill>
                      <a:schemeClr val="accent6">
                        <a:lumMod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建置安全的申訴管道</a:t>
                </a:r>
              </a:p>
            </p:txBody>
          </p:sp>
          <p:sp>
            <p:nvSpPr>
              <p:cNvPr id="53" name="文字方塊 52">
                <a:extLst>
                  <a:ext uri="{FF2B5EF4-FFF2-40B4-BE49-F238E27FC236}">
                    <a16:creationId xmlns:a16="http://schemas.microsoft.com/office/drawing/2014/main" id="{4DD310C4-C8C5-48FE-B2B4-5401E4CC7B48}"/>
                  </a:ext>
                </a:extLst>
              </p:cNvPr>
              <p:cNvSpPr txBox="1"/>
              <p:nvPr/>
            </p:nvSpPr>
            <p:spPr>
              <a:xfrm>
                <a:off x="2714845" y="21801624"/>
                <a:ext cx="8137028" cy="1107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sz="6600" b="1" dirty="0">
                    <a:solidFill>
                      <a:schemeClr val="accent6">
                        <a:lumMod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提供</a:t>
                </a:r>
                <a:r>
                  <a:rPr lang="en-US" altLang="zh-TW" sz="6600" b="1" dirty="0">
                    <a:solidFill>
                      <a:schemeClr val="accent6">
                        <a:lumMod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EAP</a:t>
                </a:r>
                <a:r>
                  <a:rPr lang="zh-TW" altLang="en-US" sz="6600" b="1" dirty="0">
                    <a:solidFill>
                      <a:schemeClr val="accent6">
                        <a:lumMod val="50000"/>
                      </a:schemeClr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服務資源</a:t>
                </a:r>
              </a:p>
            </p:txBody>
          </p:sp>
        </p:grpSp>
      </p:grpSp>
      <p:sp>
        <p:nvSpPr>
          <p:cNvPr id="55" name="文字方塊 54">
            <a:extLst>
              <a:ext uri="{FF2B5EF4-FFF2-40B4-BE49-F238E27FC236}">
                <a16:creationId xmlns:a16="http://schemas.microsoft.com/office/drawing/2014/main" id="{725D5C0B-A020-446C-BFEE-47C29DFDF3BC}"/>
              </a:ext>
            </a:extLst>
          </p:cNvPr>
          <p:cNvSpPr txBox="1"/>
          <p:nvPr/>
        </p:nvSpPr>
        <p:spPr>
          <a:xfrm>
            <a:off x="8070850" y="27852985"/>
            <a:ext cx="112917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	ICON SOURCE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CANVA</a:t>
            </a:r>
            <a:r>
              <a:rPr lang="zh-TW" altLang="en-US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2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IRASUTOYA, FOR NON-COMMERCIAL USE</a:t>
            </a:r>
            <a:endParaRPr lang="zh-TW" altLang="en-US" sz="2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E52BE663-0E0F-46A3-9D92-EEB48601D87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4557" y="15602988"/>
            <a:ext cx="9435268" cy="7453862"/>
          </a:xfrm>
          <a:prstGeom prst="rect">
            <a:avLst/>
          </a:prstGeom>
        </p:spPr>
      </p:pic>
      <p:sp>
        <p:nvSpPr>
          <p:cNvPr id="56" name="文字方塊 55">
            <a:extLst>
              <a:ext uri="{FF2B5EF4-FFF2-40B4-BE49-F238E27FC236}">
                <a16:creationId xmlns:a16="http://schemas.microsoft.com/office/drawing/2014/main" id="{A344367D-40B8-4EC8-894C-2B38754889AC}"/>
              </a:ext>
            </a:extLst>
          </p:cNvPr>
          <p:cNvSpPr txBox="1"/>
          <p:nvPr/>
        </p:nvSpPr>
        <p:spPr>
          <a:xfrm>
            <a:off x="9520804" y="24912884"/>
            <a:ext cx="87608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6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各機關學校申訴</a:t>
            </a:r>
            <a:r>
              <a:rPr lang="en-US" altLang="zh-TW" sz="60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email)</a:t>
            </a:r>
            <a:endParaRPr lang="zh-TW" altLang="en-US" sz="6600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6356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130</Words>
  <Application>Microsoft Office PowerPoint</Application>
  <PresentationFormat>自訂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Montserrat Bold</vt:lpstr>
      <vt:lpstr>Calibri</vt:lpstr>
      <vt:lpstr>Office Theme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曾珮琪</dc:creator>
  <cp:lastModifiedBy>User</cp:lastModifiedBy>
  <cp:revision>41</cp:revision>
  <dcterms:created xsi:type="dcterms:W3CDTF">2006-08-16T00:00:00Z</dcterms:created>
  <dcterms:modified xsi:type="dcterms:W3CDTF">2026-06-26T05:41:27Z</dcterms:modified>
  <dc:identifier>DAGisfi3qMQ</dc:identifier>
</cp:coreProperties>
</file>