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358" r:id="rId2"/>
    <p:sldId id="366" r:id="rId3"/>
    <p:sldId id="367" r:id="rId4"/>
    <p:sldId id="368" r:id="rId5"/>
    <p:sldId id="359" r:id="rId6"/>
    <p:sldId id="360" r:id="rId7"/>
    <p:sldId id="362" r:id="rId8"/>
    <p:sldId id="363" r:id="rId9"/>
    <p:sldId id="365" r:id="rId10"/>
    <p:sldId id="338" r:id="rId11"/>
    <p:sldId id="347" r:id="rId12"/>
    <p:sldId id="357" r:id="rId13"/>
    <p:sldId id="346" r:id="rId14"/>
    <p:sldId id="353" r:id="rId15"/>
    <p:sldId id="369" r:id="rId16"/>
    <p:sldId id="370" r:id="rId17"/>
    <p:sldId id="356" r:id="rId18"/>
    <p:sldId id="327" r:id="rId19"/>
    <p:sldId id="288" r:id="rId20"/>
    <p:sldId id="261" r:id="rId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en" initials="y"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3" autoAdjust="0"/>
    <p:restoredTop sz="94660"/>
  </p:normalViewPr>
  <p:slideViewPr>
    <p:cSldViewPr>
      <p:cViewPr varScale="1">
        <p:scale>
          <a:sx n="79" d="100"/>
          <a:sy n="79" d="100"/>
        </p:scale>
        <p:origin x="90" y="3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5" Type="http://schemas.openxmlformats.org/officeDocument/2006/relationships/package" Target="../embeddings/Microsoft_Excel____.xlsx"/><Relationship Id="rId4" Type="http://schemas.openxmlformats.org/officeDocument/2006/relationships/image" Target="../media/image58.png"/></Relationships>
</file>

<file path=ppt/charts/_rels/chart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package" Target="../embeddings/Microsoft_Excel____1.xlsx"/><Relationship Id="rId2" Type="http://schemas.openxmlformats.org/officeDocument/2006/relationships/image" Target="../media/image68.jp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銷售</c:v>
                </c:pt>
              </c:strCache>
            </c:strRef>
          </c:tx>
          <c:spPr>
            <a:ln>
              <a:solidFill>
                <a:srgbClr val="FF0000"/>
              </a:solidFill>
            </a:ln>
            <a:effectLst>
              <a:glow rad="101600">
                <a:srgbClr val="FFFF00">
                  <a:alpha val="60000"/>
                </a:srgbClr>
              </a:glow>
            </a:effectLst>
          </c:spPr>
          <c:explosion val="6"/>
          <c:dPt>
            <c:idx val="0"/>
            <c:bubble3D val="0"/>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0-1C3E-42CE-8E13-CF4195583ABD}"/>
              </c:ext>
            </c:extLst>
          </c:dPt>
          <c:dPt>
            <c:idx val="1"/>
            <c:bubble3D val="0"/>
            <c: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1-1C3E-42CE-8E13-CF4195583ABD}"/>
              </c:ext>
            </c:extLst>
          </c:dPt>
          <c:dPt>
            <c:idx val="2"/>
            <c:bubble3D val="0"/>
            <c: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2-1C3E-42CE-8E13-CF4195583ABD}"/>
              </c:ext>
            </c:extLst>
          </c:dPt>
          <c:dPt>
            <c:idx val="3"/>
            <c:bubble3D val="0"/>
            <c: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3-1C3E-42CE-8E13-CF4195583ABD}"/>
              </c:ext>
            </c:extLst>
          </c:dPt>
          <c:dPt>
            <c:idx val="4"/>
            <c:bubble3D val="0"/>
            <c:spPr>
              <a:solidFill>
                <a:srgbClr val="FF0000"/>
              </a:solidFill>
              <a:ln>
                <a:solidFill>
                  <a:srgbClr val="FF0000"/>
                </a:solidFill>
              </a:ln>
              <a:effectLst>
                <a:glow rad="101600">
                  <a:srgbClr val="FFFF00">
                    <a:alpha val="60000"/>
                  </a:srgbClr>
                </a:glow>
              </a:effectLst>
            </c:spPr>
            <c:extLst>
              <c:ext xmlns:c16="http://schemas.microsoft.com/office/drawing/2014/chart" uri="{C3380CC4-5D6E-409C-BE32-E72D297353CC}">
                <c16:uniqueId val="{00000004-1C3E-42CE-8E13-CF4195583ABD}"/>
              </c:ext>
            </c:extLst>
          </c:dPt>
          <c:dPt>
            <c:idx val="5"/>
            <c:bubble3D val="0"/>
            <c:spPr>
              <a:solidFill>
                <a:srgbClr val="00B050"/>
              </a:solidFill>
              <a:ln>
                <a:solidFill>
                  <a:srgbClr val="FF0000"/>
                </a:solidFill>
              </a:ln>
              <a:effectLst>
                <a:glow rad="101600">
                  <a:srgbClr val="FFFF00">
                    <a:alpha val="60000"/>
                  </a:srgbClr>
                </a:glow>
              </a:effectLst>
            </c:spPr>
            <c:extLst>
              <c:ext xmlns:c16="http://schemas.microsoft.com/office/drawing/2014/chart" uri="{C3380CC4-5D6E-409C-BE32-E72D297353CC}">
                <c16:uniqueId val="{00000005-1C3E-42CE-8E13-CF4195583ABD}"/>
              </c:ext>
            </c:extLst>
          </c:dPt>
          <c:dPt>
            <c:idx val="6"/>
            <c:bubble3D val="0"/>
            <c:spPr>
              <a:solidFill>
                <a:srgbClr val="FF0000"/>
              </a:solidFill>
              <a:ln>
                <a:solidFill>
                  <a:srgbClr val="FF0000"/>
                </a:solidFill>
              </a:ln>
              <a:effectLst>
                <a:glow rad="101600">
                  <a:srgbClr val="FFFF00">
                    <a:alpha val="60000"/>
                  </a:srgbClr>
                </a:glow>
              </a:effectLst>
            </c:spPr>
            <c:extLst>
              <c:ext xmlns:c16="http://schemas.microsoft.com/office/drawing/2014/chart" uri="{C3380CC4-5D6E-409C-BE32-E72D297353CC}">
                <c16:uniqueId val="{00000006-1C3E-42CE-8E13-CF4195583ABD}"/>
              </c:ext>
            </c:extLst>
          </c:dPt>
          <c:dPt>
            <c:idx val="7"/>
            <c:bubble3D val="0"/>
            <c:spPr>
              <a:solidFill>
                <a:srgbClr val="FFFF00"/>
              </a:solidFill>
              <a:ln>
                <a:solidFill>
                  <a:srgbClr val="FF0000"/>
                </a:solidFill>
              </a:ln>
              <a:effectLst>
                <a:glow rad="101600">
                  <a:srgbClr val="FFFF00">
                    <a:alpha val="60000"/>
                  </a:srgbClr>
                </a:glow>
              </a:effectLst>
            </c:spPr>
            <c:extLst>
              <c:ext xmlns:c16="http://schemas.microsoft.com/office/drawing/2014/chart" uri="{C3380CC4-5D6E-409C-BE32-E72D297353CC}">
                <c16:uniqueId val="{00000007-1C3E-42CE-8E13-CF4195583ABD}"/>
              </c:ext>
            </c:extLst>
          </c:dPt>
          <c:cat>
            <c:strRef>
              <c:f>Sheet1!$A$2:$A$5</c:f>
              <c:strCache>
                <c:ptCount val="4"/>
                <c:pt idx="0">
                  <c:v>第一季</c:v>
                </c:pt>
                <c:pt idx="1">
                  <c:v>第一季</c:v>
                </c:pt>
                <c:pt idx="2">
                  <c:v>第二季</c:v>
                </c:pt>
                <c:pt idx="3">
                  <c:v>第二季</c:v>
                </c:pt>
              </c:strCache>
            </c:strRef>
          </c:cat>
          <c:val>
            <c:numRef>
              <c:f>Sheet1!$B$2:$B$5</c:f>
              <c:numCache>
                <c:formatCode>General</c:formatCode>
                <c:ptCount val="4"/>
                <c:pt idx="0">
                  <c:v>2</c:v>
                </c:pt>
                <c:pt idx="1">
                  <c:v>2</c:v>
                </c:pt>
                <c:pt idx="2">
                  <c:v>2</c:v>
                </c:pt>
                <c:pt idx="3">
                  <c:v>2</c:v>
                </c:pt>
              </c:numCache>
            </c:numRef>
          </c:val>
          <c:extLst>
            <c:ext xmlns:c16="http://schemas.microsoft.com/office/drawing/2014/chart" uri="{C3380CC4-5D6E-409C-BE32-E72D297353CC}">
              <c16:uniqueId val="{00000008-1C3E-42CE-8E13-CF4195583ABD}"/>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zh-TW"/>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銷售</c:v>
                </c:pt>
              </c:strCache>
            </c:strRef>
          </c:tx>
          <c:spPr>
            <a:ln>
              <a:solidFill>
                <a:srgbClr val="FF0000"/>
              </a:solidFill>
            </a:ln>
            <a:effectLst>
              <a:glow rad="101600">
                <a:srgbClr val="FFFF00">
                  <a:alpha val="60000"/>
                </a:srgbClr>
              </a:glow>
            </a:effectLst>
          </c:spPr>
          <c:explosion val="4"/>
          <c:dPt>
            <c:idx val="0"/>
            <c:bubble3D val="0"/>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0-1C3E-42CE-8E13-CF4195583ABD}"/>
              </c:ext>
            </c:extLst>
          </c:dPt>
          <c:dPt>
            <c:idx val="1"/>
            <c:bubble3D val="0"/>
            <c: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1-1C3E-42CE-8E13-CF4195583ABD}"/>
              </c:ext>
            </c:extLst>
          </c:dPt>
          <c:dPt>
            <c:idx val="2"/>
            <c:bubble3D val="0"/>
            <c: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2-1C3E-42CE-8E13-CF4195583ABD}"/>
              </c:ext>
            </c:extLst>
          </c:dPt>
          <c:dPt>
            <c:idx val="3"/>
            <c:bubble3D val="0"/>
            <c: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3-1C3E-42CE-8E13-CF4195583ABD}"/>
              </c:ext>
            </c:extLst>
          </c:dPt>
          <c:dPt>
            <c:idx val="4"/>
            <c:bubble3D val="0"/>
            <c:spPr>
              <a:solidFill>
                <a:srgbClr val="00B0F0"/>
              </a:solidFill>
              <a:ln>
                <a:solidFill>
                  <a:srgbClr val="FF0000"/>
                </a:solidFill>
              </a:ln>
              <a:effectLst>
                <a:glow rad="101600">
                  <a:srgbClr val="FFFF00">
                    <a:alpha val="60000"/>
                  </a:srgbClr>
                </a:glow>
              </a:effectLst>
            </c:spPr>
            <c:extLst>
              <c:ext xmlns:c16="http://schemas.microsoft.com/office/drawing/2014/chart" uri="{C3380CC4-5D6E-409C-BE32-E72D297353CC}">
                <c16:uniqueId val="{00000004-1C3E-42CE-8E13-CF4195583ABD}"/>
              </c:ext>
            </c:extLst>
          </c:dPt>
          <c:dPt>
            <c:idx val="5"/>
            <c:bubble3D val="0"/>
            <c:spPr>
              <a:solidFill>
                <a:srgbClr val="00B050"/>
              </a:solidFill>
              <a:ln>
                <a:solidFill>
                  <a:srgbClr val="FF0000"/>
                </a:solidFill>
              </a:ln>
              <a:effectLst>
                <a:glow rad="101600">
                  <a:srgbClr val="FFFF00">
                    <a:alpha val="60000"/>
                  </a:srgbClr>
                </a:glow>
              </a:effectLst>
            </c:spPr>
            <c:extLst>
              <c:ext xmlns:c16="http://schemas.microsoft.com/office/drawing/2014/chart" uri="{C3380CC4-5D6E-409C-BE32-E72D297353CC}">
                <c16:uniqueId val="{00000005-1C3E-42CE-8E13-CF4195583ABD}"/>
              </c:ext>
            </c:extLst>
          </c:dPt>
          <c:dPt>
            <c:idx val="6"/>
            <c:bubble3D val="0"/>
            <c:spPr>
              <a:blipFill>
                <a:blip xmlns:r="http://schemas.openxmlformats.org/officeDocument/2006/relationships" r:embed="rId5"/>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6-1C3E-42CE-8E13-CF4195583ABD}"/>
              </c:ext>
            </c:extLst>
          </c:dPt>
          <c:dPt>
            <c:idx val="7"/>
            <c:bubble3D val="0"/>
            <c:spPr>
              <a:blipFill>
                <a:blip xmlns:r="http://schemas.openxmlformats.org/officeDocument/2006/relationships" r:embed="rId6"/>
                <a:stretch>
                  <a:fillRect/>
                </a:stretch>
              </a:blipFill>
              <a:ln>
                <a:solidFill>
                  <a:srgbClr val="FF0000"/>
                </a:solidFill>
              </a:ln>
              <a:effectLst>
                <a:glow rad="101600">
                  <a:srgbClr val="FFFF00">
                    <a:alpha val="60000"/>
                  </a:srgbClr>
                </a:glow>
              </a:effectLst>
            </c:spPr>
            <c:extLst>
              <c:ext xmlns:c16="http://schemas.microsoft.com/office/drawing/2014/chart" uri="{C3380CC4-5D6E-409C-BE32-E72D297353CC}">
                <c16:uniqueId val="{00000007-1C3E-42CE-8E13-CF4195583ABD}"/>
              </c:ext>
            </c:extLst>
          </c:dPt>
          <c:cat>
            <c:strRef>
              <c:f>Sheet1!$A$2:$A$7</c:f>
              <c:strCache>
                <c:ptCount val="4"/>
                <c:pt idx="0">
                  <c:v>第一季</c:v>
                </c:pt>
                <c:pt idx="1">
                  <c:v>第一季</c:v>
                </c:pt>
                <c:pt idx="2">
                  <c:v>第二季</c:v>
                </c:pt>
                <c:pt idx="3">
                  <c:v>第二季</c:v>
                </c:pt>
              </c:strCache>
            </c:strRef>
          </c:cat>
          <c:val>
            <c:numRef>
              <c:f>Sheet1!$B$2:$B$7</c:f>
              <c:numCache>
                <c:formatCode>General</c:formatCode>
                <c:ptCount val="6"/>
                <c:pt idx="0">
                  <c:v>2</c:v>
                </c:pt>
                <c:pt idx="1">
                  <c:v>2</c:v>
                </c:pt>
                <c:pt idx="2">
                  <c:v>2</c:v>
                </c:pt>
                <c:pt idx="3">
                  <c:v>2</c:v>
                </c:pt>
              </c:numCache>
            </c:numRef>
          </c:val>
          <c:extLst>
            <c:ext xmlns:c16="http://schemas.microsoft.com/office/drawing/2014/chart" uri="{C3380CC4-5D6E-409C-BE32-E72D297353CC}">
              <c16:uniqueId val="{00000008-1C3E-42CE-8E13-CF4195583ABD}"/>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zh-TW"/>
    </a:p>
  </c:txPr>
  <c:externalData r:id="rId7">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20276-2097-4FD2-82AE-FB2FD3688AE5}" type="datetimeFigureOut">
              <a:rPr lang="zh-TW" altLang="en-US" smtClean="0"/>
              <a:t>2021/5/19</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F396D-609B-4286-ABCB-5AF4F95E9549}" type="slidenum">
              <a:rPr lang="zh-TW" altLang="en-US" smtClean="0"/>
              <a:t>‹#›</a:t>
            </a:fld>
            <a:endParaRPr lang="zh-TW" altLang="en-US"/>
          </a:p>
        </p:txBody>
      </p:sp>
    </p:spTree>
    <p:extLst>
      <p:ext uri="{BB962C8B-B14F-4D97-AF65-F5344CB8AC3E}">
        <p14:creationId xmlns:p14="http://schemas.microsoft.com/office/powerpoint/2010/main" val="110743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4CAD244-47B3-41FB-B0DF-DC363B32262C}" type="slidenum">
              <a:rPr lang="zh-TW" altLang="en-US" smtClean="0"/>
              <a:t>2</a:t>
            </a:fld>
            <a:endParaRPr lang="zh-TW" altLang="en-US"/>
          </a:p>
        </p:txBody>
      </p:sp>
    </p:spTree>
    <p:extLst>
      <p:ext uri="{BB962C8B-B14F-4D97-AF65-F5344CB8AC3E}">
        <p14:creationId xmlns:p14="http://schemas.microsoft.com/office/powerpoint/2010/main" val="127296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AC3CC5-60D3-4B4F-80D8-9791D2582ADC}" type="slidenum">
              <a:rPr lang="zh-TW" altLang="en-US" smtClean="0"/>
              <a:t>3</a:t>
            </a:fld>
            <a:endParaRPr lang="zh-TW" altLang="en-US"/>
          </a:p>
        </p:txBody>
      </p:sp>
    </p:spTree>
    <p:extLst>
      <p:ext uri="{BB962C8B-B14F-4D97-AF65-F5344CB8AC3E}">
        <p14:creationId xmlns:p14="http://schemas.microsoft.com/office/powerpoint/2010/main" val="390776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2"/>
      </p:bgRef>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73157"/>
            <a:ext cx="7772400" cy="1470025"/>
          </a:xfrm>
        </p:spPr>
        <p:txBody>
          <a:bodyPr anchor="b"/>
          <a:lstStyle>
            <a:lvl1pPr algn="l">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43768" y="274639"/>
            <a:ext cx="1543032"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9"/>
            <a:ext cx="661513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2924181"/>
            <a:ext cx="7772400" cy="1362075"/>
          </a:xfrm>
        </p:spPr>
        <p:txBody>
          <a:bodyPr anchor="t"/>
          <a:lstStyle>
            <a:lvl1pPr algn="l">
              <a:defRPr sz="4400" b="0"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650A1D7-33E9-463B-AA92-276BB5E737F1}" type="slidenum">
              <a:rPr lang="zh-TW" altLang="en-US" smtClean="0"/>
              <a:pPr/>
              <a:t>‹#›</a:t>
            </a:fld>
            <a:endParaRPr lang="zh-TW" altLang="en-US"/>
          </a:p>
        </p:txBody>
      </p:sp>
      <p:sp>
        <p:nvSpPr>
          <p:cNvPr id="2" name="標題 1"/>
          <p:cNvSpPr>
            <a:spLocks noGrp="1"/>
          </p:cNvSpPr>
          <p:nvPr>
            <p:ph type="title"/>
          </p:nvPr>
        </p:nvSpPr>
        <p:spPr>
          <a:xfrm>
            <a:off x="457205" y="285728"/>
            <a:ext cx="8230993" cy="696626"/>
          </a:xfrm>
        </p:spPr>
        <p:txBody>
          <a:bodyPr anchor="ctr"/>
          <a:lstStyle>
            <a:lvl1pPr algn="ctr">
              <a:defRPr sz="3600" b="0"/>
            </a:lvl1pPr>
          </a:lstStyle>
          <a:p>
            <a:r>
              <a:rPr kumimoji="0" lang="zh-TW" altLang="en-US" smtClean="0"/>
              <a:t>按一下以編輯母片標題樣式</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001024" y="642918"/>
            <a:ext cx="785818" cy="4572032"/>
          </a:xfrm>
        </p:spPr>
        <p:txBody>
          <a:bodyPr vert="eaVert" anchor="ctr"/>
          <a:lstStyle>
            <a:lvl1pPr algn="l">
              <a:defRPr sz="2400" b="0"/>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30CA36BB-F18B-4159-B505-486BC7DA15C7}" type="datetimeFigureOut">
              <a:rPr lang="zh-TW" altLang="en-US" smtClean="0"/>
              <a:pPr/>
              <a:t>2021/5/19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650A1D7-33E9-463B-AA92-276BB5E737F1}"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圖片 7"/>
          <p:cNvPicPr>
            <a:picLocks noChangeAspect="1"/>
          </p:cNvPicPr>
          <p:nvPr/>
        </p:nvPicPr>
        <p:blipFill>
          <a:blip r:embed="rId13">
            <a:duotone>
              <a:schemeClr val="accent1"/>
              <a:srgbClr val="FFFFFF"/>
            </a:duotone>
            <a:lum bright="12000" contrast="40000"/>
          </a:blip>
          <a:stretch>
            <a:fillRect/>
          </a:stretch>
        </p:blipFill>
        <p:spPr>
          <a:xfrm>
            <a:off x="6667809" y="4915143"/>
            <a:ext cx="2476191" cy="1942857"/>
          </a:xfrm>
          <a:prstGeom prst="rect">
            <a:avLst/>
          </a:prstGeom>
          <a:noFill/>
          <a:ln>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pic>
        <p:nvPicPr>
          <p:cNvPr id="9" name="圖片 8"/>
          <p:cNvPicPr>
            <a:picLocks noChangeAspect="1"/>
          </p:cNvPicPr>
          <p:nvPr/>
        </p:nvPicPr>
        <p:blipFill>
          <a:blip r:embed="rId14">
            <a:duotone>
              <a:schemeClr val="accent1"/>
              <a:srgbClr val="FFFFFF"/>
            </a:duotone>
            <a:lum bright="35000" contrast="40000"/>
          </a:blip>
          <a:stretch>
            <a:fillRect/>
          </a:stretch>
        </p:blipFill>
        <p:spPr>
          <a:xfrm>
            <a:off x="0" y="6420445"/>
            <a:ext cx="9144000" cy="437555"/>
          </a:xfrm>
          <a:prstGeom prst="rect">
            <a:avLst/>
          </a:prstGeom>
          <a:noFill/>
          <a:ln>
            <a:noFill/>
          </a:ln>
          <a:effectLst/>
        </p:spPr>
      </p:pic>
      <p:sp>
        <p:nvSpPr>
          <p:cNvPr id="2" name="標題版面配置區 1"/>
          <p:cNvSpPr>
            <a:spLocks noGrp="1"/>
          </p:cNvSpPr>
          <p:nvPr>
            <p:ph type="title"/>
          </p:nvPr>
        </p:nvSpPr>
        <p:spPr>
          <a:xfrm>
            <a:off x="457200" y="274638"/>
            <a:ext cx="8229600" cy="1143000"/>
          </a:xfrm>
          <a:prstGeom prst="rect">
            <a:avLst/>
          </a:prstGeom>
        </p:spPr>
        <p:txBody>
          <a:bodyPr vert="horz" rtlCol="0" anchor="ctr">
            <a:normAutofit/>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30CA36BB-F18B-4159-B505-486BC7DA15C7}" type="datetimeFigureOut">
              <a:rPr lang="zh-TW" altLang="en-US" smtClean="0"/>
              <a:pPr/>
              <a:t>2021/5/19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D650A1D7-33E9-463B-AA92-276BB5E737F1}"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51.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GIF"/><Relationship Id="rId1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GIF"/><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GIF"/><Relationship Id="rId5" Type="http://schemas.openxmlformats.org/officeDocument/2006/relationships/image" Target="../media/image13.png"/><Relationship Id="rId15" Type="http://schemas.openxmlformats.org/officeDocument/2006/relationships/image" Target="../media/image6.png"/><Relationship Id="rId10" Type="http://schemas.openxmlformats.org/officeDocument/2006/relationships/image" Target="../media/image17.GIF"/><Relationship Id="rId19"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9.png"/><Relationship Id="rId14" Type="http://schemas.openxmlformats.org/officeDocument/2006/relationships/image" Target="../media/image21.GIF"/></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字方塊 4"/>
          <p:cNvSpPr txBox="1"/>
          <p:nvPr/>
        </p:nvSpPr>
        <p:spPr>
          <a:xfrm>
            <a:off x="7284841" y="3019848"/>
            <a:ext cx="34289" cy="461665"/>
          </a:xfrm>
          <a:prstGeom prst="rect">
            <a:avLst/>
          </a:prstGeom>
          <a:noFill/>
        </p:spPr>
        <p:txBody>
          <a:bodyPr wrap="square" rtlCol="0">
            <a:spAutoFit/>
          </a:bodyPr>
          <a:lstStyle/>
          <a:p>
            <a:endParaRPr lang="zh-TW" altLang="en-US" sz="2400" dirty="0"/>
          </a:p>
        </p:txBody>
      </p:sp>
      <p:pic>
        <p:nvPicPr>
          <p:cNvPr id="16" name="圖片 15"/>
          <p:cNvPicPr>
            <a:picLocks noChangeAspect="1"/>
          </p:cNvPicPr>
          <p:nvPr/>
        </p:nvPicPr>
        <p:blipFill>
          <a:blip r:embed="rId2"/>
          <a:stretch>
            <a:fillRect/>
          </a:stretch>
        </p:blipFill>
        <p:spPr>
          <a:xfrm>
            <a:off x="827584" y="1372135"/>
            <a:ext cx="1944218" cy="2300528"/>
          </a:xfrm>
          <a:prstGeom prst="rect">
            <a:avLst/>
          </a:prstGeom>
        </p:spPr>
      </p:pic>
      <p:pic>
        <p:nvPicPr>
          <p:cNvPr id="18" name="圖片 17"/>
          <p:cNvPicPr>
            <a:picLocks noChangeAspect="1"/>
          </p:cNvPicPr>
          <p:nvPr/>
        </p:nvPicPr>
        <p:blipFill>
          <a:blip r:embed="rId3"/>
          <a:stretch>
            <a:fillRect/>
          </a:stretch>
        </p:blipFill>
        <p:spPr>
          <a:xfrm>
            <a:off x="6588224" y="1276458"/>
            <a:ext cx="1984386" cy="2589273"/>
          </a:xfrm>
          <a:prstGeom prst="rect">
            <a:avLst/>
          </a:prstGeom>
        </p:spPr>
      </p:pic>
      <p:sp>
        <p:nvSpPr>
          <p:cNvPr id="22" name="矩形 21"/>
          <p:cNvSpPr/>
          <p:nvPr/>
        </p:nvSpPr>
        <p:spPr>
          <a:xfrm>
            <a:off x="3059832" y="116632"/>
            <a:ext cx="2948162" cy="1315745"/>
          </a:xfrm>
          <a:prstGeom prst="rect">
            <a:avLst/>
          </a:prstGeom>
          <a:noFill/>
        </p:spPr>
        <p:txBody>
          <a:bodyPr wrap="none" lIns="68580" tIns="34290" rIns="68580" bIns="34290">
            <a:normAutofit/>
            <a:scene3d>
              <a:camera prst="orthographicFront"/>
              <a:lightRig rig="threePt" dir="t"/>
            </a:scene3d>
            <a:sp3d>
              <a:bevelB w="38100" h="38100" prst="angle"/>
            </a:sp3d>
          </a:bodyPr>
          <a:lstStyle/>
          <a:p>
            <a:pPr algn="ctr"/>
            <a:r>
              <a:rPr lang="en-US" altLang="zh-TW" sz="4050" dirty="0" err="1">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Bảng</a:t>
            </a:r>
            <a:r>
              <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en-US" altLang="zh-TW" sz="4050" dirty="0" err="1">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chữ</a:t>
            </a:r>
            <a:r>
              <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en-US" altLang="zh-TW" sz="4050" dirty="0" err="1">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cái</a:t>
            </a:r>
            <a:endPar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endParaRPr>
          </a:p>
          <a:p>
            <a:pPr algn="ctr"/>
            <a:r>
              <a:rPr lang="zh-TW" altLang="en-US"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字母表</a:t>
            </a:r>
            <a:endPar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endParaRPr>
          </a:p>
        </p:txBody>
      </p:sp>
      <p:pic>
        <p:nvPicPr>
          <p:cNvPr id="2" name="圖片 1"/>
          <p:cNvPicPr>
            <a:picLocks noChangeAspect="1"/>
          </p:cNvPicPr>
          <p:nvPr/>
        </p:nvPicPr>
        <p:blipFill>
          <a:blip r:embed="rId4"/>
          <a:stretch>
            <a:fillRect/>
          </a:stretch>
        </p:blipFill>
        <p:spPr>
          <a:xfrm>
            <a:off x="827584" y="4077072"/>
            <a:ext cx="2078115" cy="2592288"/>
          </a:xfrm>
          <a:prstGeom prst="rect">
            <a:avLst/>
          </a:prstGeom>
        </p:spPr>
      </p:pic>
      <p:pic>
        <p:nvPicPr>
          <p:cNvPr id="7" name="圖片 6"/>
          <p:cNvPicPr>
            <a:picLocks noChangeAspect="1"/>
          </p:cNvPicPr>
          <p:nvPr/>
        </p:nvPicPr>
        <p:blipFill>
          <a:blip r:embed="rId5"/>
          <a:stretch>
            <a:fillRect/>
          </a:stretch>
        </p:blipFill>
        <p:spPr>
          <a:xfrm>
            <a:off x="3707904" y="1420832"/>
            <a:ext cx="1980222" cy="2300527"/>
          </a:xfrm>
          <a:prstGeom prst="rect">
            <a:avLst/>
          </a:prstGeom>
        </p:spPr>
      </p:pic>
      <p:pic>
        <p:nvPicPr>
          <p:cNvPr id="8" name="圖片 7"/>
          <p:cNvPicPr>
            <a:picLocks noChangeAspect="1"/>
          </p:cNvPicPr>
          <p:nvPr/>
        </p:nvPicPr>
        <p:blipFill>
          <a:blip r:embed="rId6"/>
          <a:stretch>
            <a:fillRect/>
          </a:stretch>
        </p:blipFill>
        <p:spPr>
          <a:xfrm>
            <a:off x="3707904" y="4094705"/>
            <a:ext cx="1956953" cy="2640695"/>
          </a:xfrm>
          <a:prstGeom prst="rect">
            <a:avLst/>
          </a:prstGeom>
        </p:spPr>
      </p:pic>
      <p:pic>
        <p:nvPicPr>
          <p:cNvPr id="9" name="圖片 8"/>
          <p:cNvPicPr>
            <a:picLocks noChangeAspect="1"/>
          </p:cNvPicPr>
          <p:nvPr/>
        </p:nvPicPr>
        <p:blipFill>
          <a:blip r:embed="rId7"/>
          <a:stretch>
            <a:fillRect/>
          </a:stretch>
        </p:blipFill>
        <p:spPr>
          <a:xfrm>
            <a:off x="6660232" y="4094705"/>
            <a:ext cx="1984386" cy="2640696"/>
          </a:xfrm>
          <a:prstGeom prst="rect">
            <a:avLst/>
          </a:prstGeom>
        </p:spPr>
      </p:pic>
    </p:spTree>
    <p:extLst>
      <p:ext uri="{BB962C8B-B14F-4D97-AF65-F5344CB8AC3E}">
        <p14:creationId xmlns:p14="http://schemas.microsoft.com/office/powerpoint/2010/main" val="25822622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1560" y="116632"/>
            <a:ext cx="3262432" cy="1015663"/>
          </a:xfrm>
          <a:prstGeom prst="rect">
            <a:avLst/>
          </a:prstGeom>
        </p:spPr>
        <p:txBody>
          <a:bodyPr wrap="none">
            <a:spAutoFit/>
          </a:bodyPr>
          <a:lstStyle/>
          <a:p>
            <a:r>
              <a:rPr lang="zh-TW" altLang="en-US" sz="6000" b="1" dirty="0"/>
              <a:t>課程內容</a:t>
            </a:r>
            <a:endParaRPr lang="zh-TW" altLang="zh-TW" sz="6000" b="1" dirty="0"/>
          </a:p>
        </p:txBody>
      </p:sp>
      <p:sp>
        <p:nvSpPr>
          <p:cNvPr id="2" name="流程圖: 卡片 1"/>
          <p:cNvSpPr/>
          <p:nvPr/>
        </p:nvSpPr>
        <p:spPr>
          <a:xfrm>
            <a:off x="4860032" y="764704"/>
            <a:ext cx="4320480" cy="6113129"/>
          </a:xfrm>
          <a:prstGeom prst="flowChartPunchedCard">
            <a:avLst/>
          </a:prstGeom>
          <a:blipFill>
            <a:blip r:embed="rId2"/>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51520" y="1628800"/>
            <a:ext cx="7776864" cy="2400657"/>
          </a:xfrm>
          <a:prstGeom prst="rect">
            <a:avLst/>
          </a:prstGeom>
          <a:noFill/>
        </p:spPr>
        <p:txBody>
          <a:bodyPr wrap="square" rtlCol="0">
            <a:spAutoFit/>
          </a:bodyPr>
          <a:lstStyle/>
          <a:p>
            <a:r>
              <a:rPr lang="en-US" altLang="zh-TW" sz="5000" dirty="0" err="1" smtClean="0">
                <a:latin typeface="Muli" pitchFamily="2" charset="0"/>
                <a:ea typeface="Tahoma" pitchFamily="34" charset="0"/>
                <a:cs typeface="Tahoma" pitchFamily="34" charset="0"/>
              </a:rPr>
              <a:t>Bài</a:t>
            </a:r>
            <a:r>
              <a:rPr lang="en-US" altLang="zh-TW" sz="5000" dirty="0" smtClean="0">
                <a:latin typeface="Muli" pitchFamily="2" charset="0"/>
                <a:ea typeface="Tahoma" pitchFamily="34" charset="0"/>
                <a:cs typeface="Tahoma" pitchFamily="34" charset="0"/>
              </a:rPr>
              <a:t> </a:t>
            </a:r>
            <a:r>
              <a:rPr lang="en-US" altLang="zh-TW" sz="5000" dirty="0" err="1" smtClean="0">
                <a:latin typeface="Muli" pitchFamily="2" charset="0"/>
                <a:ea typeface="Tahoma" pitchFamily="34" charset="0"/>
                <a:cs typeface="Tahoma" pitchFamily="34" charset="0"/>
              </a:rPr>
              <a:t>ba</a:t>
            </a:r>
            <a:r>
              <a:rPr lang="en-US" altLang="zh-TW" sz="5000" dirty="0" smtClean="0">
                <a:latin typeface="Muli" pitchFamily="2" charset="0"/>
                <a:ea typeface="Tahoma" pitchFamily="34" charset="0"/>
                <a:cs typeface="Tahoma" pitchFamily="34" charset="0"/>
              </a:rPr>
              <a:t> </a:t>
            </a:r>
            <a:r>
              <a:rPr lang="zh-TW" altLang="zh-TW" sz="5000" dirty="0" smtClean="0">
                <a:latin typeface="Muli" pitchFamily="2" charset="0"/>
                <a:cs typeface="Tahoma" pitchFamily="34" charset="0"/>
              </a:rPr>
              <a:t>第</a:t>
            </a:r>
            <a:r>
              <a:rPr lang="zh-TW" altLang="en-US" sz="5000" dirty="0">
                <a:latin typeface="Muli" pitchFamily="2" charset="0"/>
                <a:cs typeface="Tahoma" pitchFamily="34" charset="0"/>
              </a:rPr>
              <a:t>三</a:t>
            </a:r>
            <a:r>
              <a:rPr lang="zh-TW" altLang="zh-TW" sz="5000" dirty="0" smtClean="0">
                <a:latin typeface="Muli" pitchFamily="2" charset="0"/>
                <a:cs typeface="Tahoma" pitchFamily="34" charset="0"/>
              </a:rPr>
              <a:t>課</a:t>
            </a:r>
            <a:endParaRPr lang="en-US" altLang="zh-TW" sz="5000" dirty="0">
              <a:latin typeface="Muli" pitchFamily="2" charset="0"/>
              <a:cs typeface="Tahoma" pitchFamily="34" charset="0"/>
            </a:endParaRPr>
          </a:p>
          <a:p>
            <a:r>
              <a:rPr lang="en-US" altLang="zh-TW" sz="5000" dirty="0" err="1">
                <a:latin typeface="Muli" pitchFamily="2" charset="0"/>
                <a:ea typeface="Tahoma" pitchFamily="34" charset="0"/>
                <a:cs typeface="Tahoma" pitchFamily="34" charset="0"/>
              </a:rPr>
              <a:t>Tiết</a:t>
            </a:r>
            <a:r>
              <a:rPr lang="en-US" altLang="zh-TW" sz="5000" dirty="0">
                <a:latin typeface="Muli" pitchFamily="2" charset="0"/>
                <a:ea typeface="Tahoma" pitchFamily="34" charset="0"/>
                <a:cs typeface="Tahoma" pitchFamily="34" charset="0"/>
              </a:rPr>
              <a:t> </a:t>
            </a:r>
            <a:r>
              <a:rPr lang="en-US" altLang="zh-TW" sz="5000" dirty="0" smtClean="0">
                <a:latin typeface="Muli" pitchFamily="2" charset="0"/>
                <a:ea typeface="Tahoma" pitchFamily="34" charset="0"/>
                <a:cs typeface="Tahoma" pitchFamily="34" charset="0"/>
              </a:rPr>
              <a:t>4 </a:t>
            </a:r>
            <a:r>
              <a:rPr lang="zh-TW" altLang="en-US" sz="5000" dirty="0" smtClean="0">
                <a:latin typeface="Muli" pitchFamily="2" charset="0"/>
                <a:cs typeface="Tahoma" pitchFamily="34" charset="0"/>
              </a:rPr>
              <a:t>第四節</a:t>
            </a:r>
            <a:r>
              <a:rPr lang="en-US" altLang="zh-TW" sz="5000" dirty="0">
                <a:latin typeface="Muli" pitchFamily="2" charset="0"/>
                <a:ea typeface="Tahoma" pitchFamily="34" charset="0"/>
                <a:cs typeface="Tahoma" pitchFamily="34" charset="0"/>
              </a:rPr>
              <a:t>	</a:t>
            </a:r>
          </a:p>
          <a:p>
            <a:r>
              <a:rPr lang="en-US" altLang="zh-TW" sz="5000" dirty="0">
                <a:latin typeface="Muli" pitchFamily="2" charset="0"/>
                <a:ea typeface="Tahoma" pitchFamily="34" charset="0"/>
                <a:cs typeface="Tahoma" pitchFamily="34" charset="0"/>
              </a:rPr>
              <a:t>Em </a:t>
            </a:r>
            <a:r>
              <a:rPr lang="en-US" altLang="zh-TW" sz="5000" dirty="0" err="1">
                <a:latin typeface="Muli" pitchFamily="2" charset="0"/>
                <a:ea typeface="Tahoma" pitchFamily="34" charset="0"/>
                <a:cs typeface="Tahoma" pitchFamily="34" charset="0"/>
              </a:rPr>
              <a:t>tập</a:t>
            </a:r>
            <a:r>
              <a:rPr lang="en-US" altLang="zh-TW" sz="5000" dirty="0">
                <a:latin typeface="Muli" pitchFamily="2" charset="0"/>
                <a:ea typeface="Tahoma" pitchFamily="34" charset="0"/>
                <a:cs typeface="Tahoma" pitchFamily="34" charset="0"/>
              </a:rPr>
              <a:t> </a:t>
            </a:r>
            <a:r>
              <a:rPr lang="en-US" altLang="zh-TW" sz="5000" dirty="0" err="1" smtClean="0">
                <a:latin typeface="Muli" pitchFamily="2" charset="0"/>
                <a:ea typeface="Tahoma" pitchFamily="34" charset="0"/>
                <a:cs typeface="Tahoma" pitchFamily="34" charset="0"/>
              </a:rPr>
              <a:t>viết</a:t>
            </a:r>
            <a:endParaRPr lang="en-US" altLang="zh-TW" sz="5000" dirty="0">
              <a:latin typeface="Muli" pitchFamily="2" charset="0"/>
              <a:ea typeface="Tahoma" pitchFamily="34" charset="0"/>
              <a:cs typeface="Tahoma" pitchFamily="34" charset="0"/>
            </a:endParaRPr>
          </a:p>
        </p:txBody>
      </p:sp>
      <p:sp>
        <p:nvSpPr>
          <p:cNvPr id="7" name="矩形 6"/>
          <p:cNvSpPr/>
          <p:nvPr/>
        </p:nvSpPr>
        <p:spPr>
          <a:xfrm>
            <a:off x="251520" y="3844229"/>
            <a:ext cx="4591321" cy="1754326"/>
          </a:xfrm>
          <a:prstGeom prst="rect">
            <a:avLst/>
          </a:prstGeom>
          <a:noFill/>
        </p:spPr>
        <p:txBody>
          <a:bodyPr wrap="none" lIns="91440" tIns="45720" rIns="91440" bIns="45720">
            <a:spAutoFit/>
          </a:bodyPr>
          <a:lstStyle/>
          <a:p>
            <a:r>
              <a:rPr lang="en-US" altLang="zh-TW"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Ông</a:t>
            </a:r>
            <a:r>
              <a:rPr lang="en-US" altLang="zh-TW"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 </a:t>
            </a:r>
            <a:r>
              <a:rPr lang="en-US" altLang="zh-TW"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bà</a:t>
            </a:r>
            <a:r>
              <a:rPr lang="en-US" altLang="zh-TW"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 </a:t>
            </a:r>
            <a:r>
              <a:rPr lang="en-US" altLang="zh-TW"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khỏe</a:t>
            </a:r>
            <a:r>
              <a:rPr lang="en-US" altLang="zh-TW"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 </a:t>
            </a:r>
            <a:endParaRPr lang="en-US" altLang="zh-TW"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endParaRPr>
          </a:p>
          <a:p>
            <a:r>
              <a:rPr lang="en-US" altLang="zh-TW" sz="5400" b="1"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không</a:t>
            </a:r>
            <a:r>
              <a:rPr lang="zh-TW" alt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 </a:t>
            </a:r>
            <a:r>
              <a:rPr lang="en-US" altLang="zh-TW"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uli" pitchFamily="2" charset="0"/>
              </a:rPr>
              <a:t>ạ?</a:t>
            </a:r>
          </a:p>
        </p:txBody>
      </p:sp>
    </p:spTree>
    <p:extLst>
      <p:ext uri="{BB962C8B-B14F-4D97-AF65-F5344CB8AC3E}">
        <p14:creationId xmlns:p14="http://schemas.microsoft.com/office/powerpoint/2010/main" val="46761731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0954" y="44624"/>
            <a:ext cx="9114357" cy="6813376"/>
          </a:xfrm>
          <a:prstGeom prst="rect">
            <a:avLst/>
          </a:prstGeom>
        </p:spPr>
      </p:pic>
    </p:spTree>
    <p:extLst>
      <p:ext uri="{BB962C8B-B14F-4D97-AF65-F5344CB8AC3E}">
        <p14:creationId xmlns:p14="http://schemas.microsoft.com/office/powerpoint/2010/main" val="146761710"/>
      </p:ext>
    </p:extLst>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BEBA8EAE-BF5A-486C-A8C5-ECC9F3942E4B}">
                <a14:imgProps xmlns:a14="http://schemas.microsoft.com/office/drawing/2010/main">
                  <a14:imgLayer r:embed="rId3">
                    <a14:imgEffect>
                      <a14:backgroundRemoval t="0" b="100000" l="9422" r="89970"/>
                    </a14:imgEffect>
                  </a14:imgLayer>
                </a14:imgProps>
              </a:ext>
              <a:ext uri="{28A0092B-C50C-407E-A947-70E740481C1C}">
                <a14:useLocalDpi xmlns:a14="http://schemas.microsoft.com/office/drawing/2010/main" val="0"/>
              </a:ext>
            </a:extLst>
          </a:blip>
          <a:stretch>
            <a:fillRect/>
          </a:stretch>
        </p:blipFill>
        <p:spPr>
          <a:xfrm>
            <a:off x="471669" y="380076"/>
            <a:ext cx="1513751" cy="1536757"/>
          </a:xfrm>
          <a:prstGeom prst="rect">
            <a:avLst/>
          </a:prstGeom>
        </p:spPr>
      </p:pic>
      <p:pic>
        <p:nvPicPr>
          <p:cNvPr id="5" name="圖片 4"/>
          <p:cNvPicPr>
            <a:picLocks noChangeAspect="1"/>
          </p:cNvPicPr>
          <p:nvPr/>
        </p:nvPicPr>
        <p:blipFill>
          <a:blip r:embed="rId4">
            <a:extLst>
              <a:ext uri="{BEBA8EAE-BF5A-486C-A8C5-ECC9F3942E4B}">
                <a14:imgProps xmlns:a14="http://schemas.microsoft.com/office/drawing/2010/main">
                  <a14:imgLayer r:embed="rId5">
                    <a14:imgEffect>
                      <a14:backgroundRemoval t="297" b="100000" l="9851" r="89851">
                        <a14:foregroundMark x1="36716" y1="79525" x2="36716" y2="79525"/>
                        <a14:foregroundMark x1="51343" y1="82493" x2="51343" y2="82493"/>
                        <a14:foregroundMark x1="58209" y1="72107" x2="65970" y2="90801"/>
                        <a14:foregroundMark x1="44478" y1="70326" x2="25970" y2="90208"/>
                        <a14:foregroundMark x1="52836" y1="79525" x2="55522" y2="99407"/>
                        <a14:foregroundMark x1="59104" y1="69733" x2="82985" y2="87240"/>
                        <a14:foregroundMark x1="40000" y1="87240" x2="38806" y2="98220"/>
                        <a14:backgroundMark x1="49254" y1="87240" x2="49254" y2="87240"/>
                        <a14:backgroundMark x1="57612" y1="79525" x2="57612" y2="79525"/>
                        <a14:backgroundMark x1="57612" y1="79525" x2="57612" y2="79525"/>
                        <a14:backgroundMark x1="59104" y1="84273" x2="59104" y2="84273"/>
                        <a14:backgroundMark x1="48657" y1="85460" x2="48657" y2="85460"/>
                      </a14:backgroundRemoval>
                    </a14:imgEffect>
                  </a14:imgLayer>
                </a14:imgProps>
              </a:ext>
              <a:ext uri="{28A0092B-C50C-407E-A947-70E740481C1C}">
                <a14:useLocalDpi xmlns:a14="http://schemas.microsoft.com/office/drawing/2010/main" val="0"/>
              </a:ext>
            </a:extLst>
          </a:blip>
          <a:stretch>
            <a:fillRect/>
          </a:stretch>
        </p:blipFill>
        <p:spPr>
          <a:xfrm>
            <a:off x="380088" y="5211671"/>
            <a:ext cx="1573823" cy="1404092"/>
          </a:xfrm>
          <a:prstGeom prst="rect">
            <a:avLst/>
          </a:prstGeom>
        </p:spPr>
      </p:pic>
      <p:pic>
        <p:nvPicPr>
          <p:cNvPr id="6" name="圖片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0424" y="1916833"/>
            <a:ext cx="1909328" cy="1874654"/>
          </a:xfrm>
          <a:prstGeom prst="rect">
            <a:avLst/>
          </a:prstGeom>
        </p:spPr>
      </p:pic>
      <p:pic>
        <p:nvPicPr>
          <p:cNvPr id="7" name="圖片 6"/>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0088" y="3587305"/>
            <a:ext cx="2010000" cy="1531784"/>
          </a:xfrm>
          <a:prstGeom prst="rect">
            <a:avLst/>
          </a:prstGeom>
        </p:spPr>
      </p:pic>
      <p:sp>
        <p:nvSpPr>
          <p:cNvPr id="8" name="文字方塊 7"/>
          <p:cNvSpPr txBox="1"/>
          <p:nvPr/>
        </p:nvSpPr>
        <p:spPr>
          <a:xfrm>
            <a:off x="5478491" y="394317"/>
            <a:ext cx="3575384" cy="923330"/>
          </a:xfrm>
          <a:prstGeom prst="rect">
            <a:avLst/>
          </a:prstGeom>
          <a:noFill/>
        </p:spPr>
        <p:txBody>
          <a:bodyPr wrap="square" rtlCol="0">
            <a:spAutoFit/>
          </a:bodyPr>
          <a:lstStyle/>
          <a:p>
            <a:r>
              <a:rPr lang="en-US" altLang="zh-TW" sz="5400" dirty="0" err="1" smtClean="0">
                <a:latin typeface="Muli" pitchFamily="2" charset="0"/>
              </a:rPr>
              <a:t>ông</a:t>
            </a:r>
            <a:r>
              <a:rPr lang="en-US" altLang="zh-TW" sz="5400" dirty="0" smtClean="0">
                <a:latin typeface="Muli" pitchFamily="2" charset="0"/>
              </a:rPr>
              <a:t> </a:t>
            </a:r>
            <a:r>
              <a:rPr lang="en-US" altLang="zh-TW" sz="5400" dirty="0" err="1" smtClean="0">
                <a:latin typeface="Muli" pitchFamily="2" charset="0"/>
              </a:rPr>
              <a:t>ngoại</a:t>
            </a:r>
            <a:endParaRPr lang="zh-TW" altLang="en-US" sz="5400" dirty="0">
              <a:latin typeface="Muli" pitchFamily="2" charset="0"/>
            </a:endParaRPr>
          </a:p>
        </p:txBody>
      </p:sp>
      <p:sp>
        <p:nvSpPr>
          <p:cNvPr id="9" name="文字方塊 8"/>
          <p:cNvSpPr txBox="1"/>
          <p:nvPr/>
        </p:nvSpPr>
        <p:spPr>
          <a:xfrm>
            <a:off x="5508713" y="2031841"/>
            <a:ext cx="3312368" cy="1015663"/>
          </a:xfrm>
          <a:prstGeom prst="rect">
            <a:avLst/>
          </a:prstGeom>
          <a:noFill/>
        </p:spPr>
        <p:txBody>
          <a:bodyPr wrap="square" rtlCol="0">
            <a:spAutoFit/>
          </a:bodyPr>
          <a:lstStyle/>
          <a:p>
            <a:r>
              <a:rPr lang="en-US" altLang="zh-TW" sz="6000" dirty="0" err="1">
                <a:latin typeface="Muli" pitchFamily="2" charset="0"/>
              </a:rPr>
              <a:t>bà</a:t>
            </a:r>
            <a:r>
              <a:rPr lang="en-US" altLang="zh-TW" sz="6000" dirty="0">
                <a:latin typeface="Muli" pitchFamily="2" charset="0"/>
              </a:rPr>
              <a:t> </a:t>
            </a:r>
            <a:r>
              <a:rPr lang="en-US" altLang="zh-TW" sz="6000" dirty="0" err="1">
                <a:latin typeface="Muli" pitchFamily="2" charset="0"/>
              </a:rPr>
              <a:t>ngoại</a:t>
            </a:r>
            <a:endParaRPr lang="zh-TW" altLang="en-US" sz="6000" dirty="0">
              <a:latin typeface="Muli" pitchFamily="2" charset="0"/>
            </a:endParaRPr>
          </a:p>
        </p:txBody>
      </p:sp>
      <p:sp>
        <p:nvSpPr>
          <p:cNvPr id="11" name="文字方塊 10"/>
          <p:cNvSpPr txBox="1"/>
          <p:nvPr/>
        </p:nvSpPr>
        <p:spPr>
          <a:xfrm>
            <a:off x="6012769" y="3791487"/>
            <a:ext cx="2304256" cy="923330"/>
          </a:xfrm>
          <a:prstGeom prst="rect">
            <a:avLst/>
          </a:prstGeom>
          <a:noFill/>
        </p:spPr>
        <p:txBody>
          <a:bodyPr wrap="square" rtlCol="0">
            <a:spAutoFit/>
          </a:bodyPr>
          <a:lstStyle/>
          <a:p>
            <a:r>
              <a:rPr lang="en-US" altLang="zh-TW" sz="5400" dirty="0">
                <a:latin typeface="Muli" pitchFamily="2" charset="0"/>
              </a:rPr>
              <a:t>em </a:t>
            </a:r>
            <a:r>
              <a:rPr lang="en-US" altLang="zh-TW" sz="5400" dirty="0" err="1">
                <a:latin typeface="Muli" pitchFamily="2" charset="0"/>
              </a:rPr>
              <a:t>họ</a:t>
            </a:r>
            <a:endParaRPr lang="zh-TW" altLang="en-US" sz="5400" dirty="0">
              <a:latin typeface="Muli" pitchFamily="2" charset="0"/>
            </a:endParaRPr>
          </a:p>
        </p:txBody>
      </p:sp>
      <p:sp>
        <p:nvSpPr>
          <p:cNvPr id="12" name="文字方塊 11"/>
          <p:cNvSpPr txBox="1"/>
          <p:nvPr/>
        </p:nvSpPr>
        <p:spPr>
          <a:xfrm>
            <a:off x="6015812" y="5373216"/>
            <a:ext cx="2592288" cy="923330"/>
          </a:xfrm>
          <a:prstGeom prst="rect">
            <a:avLst/>
          </a:prstGeom>
          <a:noFill/>
        </p:spPr>
        <p:txBody>
          <a:bodyPr wrap="square" rtlCol="0">
            <a:spAutoFit/>
          </a:bodyPr>
          <a:lstStyle/>
          <a:p>
            <a:r>
              <a:rPr lang="en-US" altLang="zh-TW" sz="5400" dirty="0" err="1">
                <a:latin typeface="Muli" pitchFamily="2" charset="0"/>
              </a:rPr>
              <a:t>anh</a:t>
            </a:r>
            <a:r>
              <a:rPr lang="en-US" altLang="zh-TW" sz="5400" dirty="0">
                <a:latin typeface="Muli" pitchFamily="2" charset="0"/>
              </a:rPr>
              <a:t>  </a:t>
            </a:r>
            <a:r>
              <a:rPr lang="en-US" altLang="zh-TW" sz="5400" dirty="0" err="1">
                <a:latin typeface="Muli" pitchFamily="2" charset="0"/>
              </a:rPr>
              <a:t>họ</a:t>
            </a:r>
            <a:endParaRPr lang="zh-TW" altLang="en-US" sz="5400" dirty="0">
              <a:latin typeface="Muli" pitchFamily="2" charset="0"/>
            </a:endParaRPr>
          </a:p>
        </p:txBody>
      </p:sp>
      <p:sp>
        <p:nvSpPr>
          <p:cNvPr id="14" name="文字方塊 13"/>
          <p:cNvSpPr txBox="1"/>
          <p:nvPr/>
        </p:nvSpPr>
        <p:spPr>
          <a:xfrm>
            <a:off x="4690898" y="696742"/>
            <a:ext cx="720080" cy="707886"/>
          </a:xfrm>
          <a:prstGeom prst="rect">
            <a:avLst/>
          </a:prstGeom>
          <a:solidFill>
            <a:srgbClr val="FFFF00"/>
          </a:solidFill>
        </p:spPr>
        <p:txBody>
          <a:bodyPr wrap="square" rtlCol="0">
            <a:spAutoFit/>
          </a:bodyPr>
          <a:lstStyle/>
          <a:p>
            <a:r>
              <a:rPr lang="en-US" altLang="zh-TW" sz="4000" dirty="0"/>
              <a:t>5</a:t>
            </a:r>
            <a:endParaRPr lang="zh-TW" altLang="en-US" sz="4000" dirty="0"/>
          </a:p>
        </p:txBody>
      </p:sp>
      <p:sp>
        <p:nvSpPr>
          <p:cNvPr id="15" name="文字方塊 14"/>
          <p:cNvSpPr txBox="1"/>
          <p:nvPr/>
        </p:nvSpPr>
        <p:spPr>
          <a:xfrm>
            <a:off x="4788633" y="2331909"/>
            <a:ext cx="720080" cy="707886"/>
          </a:xfrm>
          <a:prstGeom prst="rect">
            <a:avLst/>
          </a:prstGeom>
          <a:solidFill>
            <a:srgbClr val="FFFF00"/>
          </a:solidFill>
        </p:spPr>
        <p:txBody>
          <a:bodyPr wrap="square" rtlCol="0">
            <a:spAutoFit/>
          </a:bodyPr>
          <a:lstStyle/>
          <a:p>
            <a:r>
              <a:rPr lang="en-US" altLang="zh-TW" sz="4000" dirty="0"/>
              <a:t>6</a:t>
            </a:r>
            <a:endParaRPr lang="zh-TW" altLang="en-US" sz="4000" dirty="0"/>
          </a:p>
        </p:txBody>
      </p:sp>
      <p:sp>
        <p:nvSpPr>
          <p:cNvPr id="16" name="文字方塊 15"/>
          <p:cNvSpPr txBox="1"/>
          <p:nvPr/>
        </p:nvSpPr>
        <p:spPr>
          <a:xfrm>
            <a:off x="2555776" y="2346311"/>
            <a:ext cx="720080" cy="707886"/>
          </a:xfrm>
          <a:prstGeom prst="rect">
            <a:avLst/>
          </a:prstGeom>
          <a:solidFill>
            <a:srgbClr val="FFFF00"/>
          </a:solidFill>
        </p:spPr>
        <p:txBody>
          <a:bodyPr wrap="square" rtlCol="0">
            <a:spAutoFit/>
          </a:bodyPr>
          <a:lstStyle/>
          <a:p>
            <a:r>
              <a:rPr lang="en-US" altLang="zh-TW" sz="4000" dirty="0">
                <a:solidFill>
                  <a:srgbClr val="FF0000"/>
                </a:solidFill>
              </a:rPr>
              <a:t>2</a:t>
            </a:r>
            <a:endParaRPr lang="zh-TW" altLang="en-US" sz="4000" dirty="0">
              <a:solidFill>
                <a:srgbClr val="FF0000"/>
              </a:solidFill>
            </a:endParaRPr>
          </a:p>
        </p:txBody>
      </p:sp>
      <p:sp>
        <p:nvSpPr>
          <p:cNvPr id="17" name="文字方塊 16"/>
          <p:cNvSpPr txBox="1"/>
          <p:nvPr/>
        </p:nvSpPr>
        <p:spPr>
          <a:xfrm>
            <a:off x="2627784" y="4187195"/>
            <a:ext cx="720080" cy="707886"/>
          </a:xfrm>
          <a:prstGeom prst="rect">
            <a:avLst/>
          </a:prstGeom>
          <a:solidFill>
            <a:srgbClr val="FFFF00"/>
          </a:solidFill>
        </p:spPr>
        <p:txBody>
          <a:bodyPr wrap="square" rtlCol="0">
            <a:spAutoFit/>
          </a:bodyPr>
          <a:lstStyle/>
          <a:p>
            <a:r>
              <a:rPr lang="en-US" altLang="zh-TW" sz="4000" dirty="0" smtClean="0">
                <a:solidFill>
                  <a:srgbClr val="FF0000"/>
                </a:solidFill>
              </a:rPr>
              <a:t>3</a:t>
            </a:r>
            <a:endParaRPr lang="zh-TW" altLang="en-US" sz="4000" dirty="0">
              <a:solidFill>
                <a:srgbClr val="FF0000"/>
              </a:solidFill>
            </a:endParaRPr>
          </a:p>
        </p:txBody>
      </p:sp>
      <p:sp>
        <p:nvSpPr>
          <p:cNvPr id="18" name="文字方塊 17"/>
          <p:cNvSpPr txBox="1"/>
          <p:nvPr/>
        </p:nvSpPr>
        <p:spPr>
          <a:xfrm>
            <a:off x="4866658" y="4186471"/>
            <a:ext cx="720080" cy="707886"/>
          </a:xfrm>
          <a:prstGeom prst="rect">
            <a:avLst/>
          </a:prstGeom>
          <a:solidFill>
            <a:srgbClr val="FFFF00"/>
          </a:solidFill>
        </p:spPr>
        <p:txBody>
          <a:bodyPr wrap="square" rtlCol="0">
            <a:spAutoFit/>
          </a:bodyPr>
          <a:lstStyle/>
          <a:p>
            <a:r>
              <a:rPr lang="en-US" altLang="zh-TW" sz="4000" dirty="0"/>
              <a:t>7</a:t>
            </a:r>
            <a:endParaRPr lang="zh-TW" altLang="en-US" sz="4000" dirty="0"/>
          </a:p>
        </p:txBody>
      </p:sp>
      <p:sp>
        <p:nvSpPr>
          <p:cNvPr id="19" name="文字方塊 18"/>
          <p:cNvSpPr txBox="1"/>
          <p:nvPr/>
        </p:nvSpPr>
        <p:spPr>
          <a:xfrm>
            <a:off x="2627784" y="5877451"/>
            <a:ext cx="720080" cy="707886"/>
          </a:xfrm>
          <a:prstGeom prst="rect">
            <a:avLst/>
          </a:prstGeom>
          <a:solidFill>
            <a:srgbClr val="FFFF00"/>
          </a:solidFill>
        </p:spPr>
        <p:txBody>
          <a:bodyPr wrap="square" rtlCol="0">
            <a:spAutoFit/>
          </a:bodyPr>
          <a:lstStyle/>
          <a:p>
            <a:r>
              <a:rPr lang="en-US" altLang="zh-TW" sz="4000" dirty="0">
                <a:solidFill>
                  <a:srgbClr val="FF0000"/>
                </a:solidFill>
              </a:rPr>
              <a:t>4</a:t>
            </a:r>
            <a:endParaRPr lang="zh-TW" altLang="en-US" sz="4000" dirty="0">
              <a:solidFill>
                <a:srgbClr val="FF0000"/>
              </a:solidFill>
            </a:endParaRPr>
          </a:p>
        </p:txBody>
      </p:sp>
      <p:sp>
        <p:nvSpPr>
          <p:cNvPr id="20" name="文字方塊 19"/>
          <p:cNvSpPr txBox="1"/>
          <p:nvPr/>
        </p:nvSpPr>
        <p:spPr>
          <a:xfrm>
            <a:off x="4866658" y="5680993"/>
            <a:ext cx="720080" cy="707886"/>
          </a:xfrm>
          <a:prstGeom prst="rect">
            <a:avLst/>
          </a:prstGeom>
          <a:solidFill>
            <a:srgbClr val="FFFF00"/>
          </a:solidFill>
        </p:spPr>
        <p:txBody>
          <a:bodyPr wrap="square" rtlCol="0">
            <a:spAutoFit/>
          </a:bodyPr>
          <a:lstStyle/>
          <a:p>
            <a:r>
              <a:rPr lang="en-US" altLang="zh-TW" sz="4000" dirty="0"/>
              <a:t>8</a:t>
            </a:r>
            <a:endParaRPr lang="zh-TW" altLang="en-US" sz="4000" dirty="0"/>
          </a:p>
        </p:txBody>
      </p:sp>
      <p:sp>
        <p:nvSpPr>
          <p:cNvPr id="21" name="文字方塊 20"/>
          <p:cNvSpPr txBox="1"/>
          <p:nvPr/>
        </p:nvSpPr>
        <p:spPr>
          <a:xfrm>
            <a:off x="2581005" y="793297"/>
            <a:ext cx="720080" cy="707886"/>
          </a:xfrm>
          <a:prstGeom prst="rect">
            <a:avLst/>
          </a:prstGeom>
          <a:solidFill>
            <a:srgbClr val="FFFF00"/>
          </a:solidFill>
        </p:spPr>
        <p:txBody>
          <a:bodyPr wrap="square" rtlCol="0">
            <a:spAutoFit/>
          </a:bodyPr>
          <a:lstStyle/>
          <a:p>
            <a:r>
              <a:rPr lang="en-US" altLang="zh-TW" sz="4000" dirty="0">
                <a:solidFill>
                  <a:srgbClr val="FF0000"/>
                </a:solidFill>
              </a:rPr>
              <a:t>1</a:t>
            </a:r>
            <a:endParaRPr lang="zh-TW" altLang="en-US" sz="4000" dirty="0">
              <a:solidFill>
                <a:srgbClr val="FF0000"/>
              </a:solidFill>
            </a:endParaRPr>
          </a:p>
        </p:txBody>
      </p:sp>
    </p:spTree>
    <p:extLst>
      <p:ext uri="{BB962C8B-B14F-4D97-AF65-F5344CB8AC3E}">
        <p14:creationId xmlns:p14="http://schemas.microsoft.com/office/powerpoint/2010/main" val="292378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0"/>
            <a:ext cx="9144000" cy="6876255"/>
          </a:xfrm>
          <a:prstGeom prst="rect">
            <a:avLst/>
          </a:prstGeom>
        </p:spPr>
      </p:pic>
    </p:spTree>
    <p:extLst>
      <p:ext uri="{BB962C8B-B14F-4D97-AF65-F5344CB8AC3E}">
        <p14:creationId xmlns:p14="http://schemas.microsoft.com/office/powerpoint/2010/main" val="1465022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圖表 1"/>
          <p:cNvGraphicFramePr/>
          <p:nvPr>
            <p:extLst/>
          </p:nvPr>
        </p:nvGraphicFramePr>
        <p:xfrm>
          <a:off x="285720" y="214290"/>
          <a:ext cx="8643998" cy="6429420"/>
        </p:xfrm>
        <a:graphic>
          <a:graphicData uri="http://schemas.openxmlformats.org/drawingml/2006/chart">
            <c:chart xmlns:c="http://schemas.openxmlformats.org/drawingml/2006/chart" xmlns:r="http://schemas.openxmlformats.org/officeDocument/2006/relationships" r:id="rId2"/>
          </a:graphicData>
        </a:graphic>
      </p:graphicFrame>
      <p:sp>
        <p:nvSpPr>
          <p:cNvPr id="3" name="流程圖: 抽選 2"/>
          <p:cNvSpPr/>
          <p:nvPr/>
        </p:nvSpPr>
        <p:spPr>
          <a:xfrm rot="10800000">
            <a:off x="3949780" y="15191"/>
            <a:ext cx="1214446" cy="928670"/>
          </a:xfrm>
          <a:prstGeom prst="flowChartExtra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笑臉 3"/>
          <p:cNvSpPr/>
          <p:nvPr/>
        </p:nvSpPr>
        <p:spPr>
          <a:xfrm>
            <a:off x="3857620" y="2711938"/>
            <a:ext cx="1500198" cy="150019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071934" y="3000372"/>
            <a:ext cx="970138" cy="923330"/>
          </a:xfrm>
          <a:prstGeom prst="rect">
            <a:avLst/>
          </a:prstGeom>
          <a:noFill/>
        </p:spPr>
        <p:txBody>
          <a:bodyPr wrap="none" lIns="91440" tIns="45720" rIns="91440" bIns="45720">
            <a:spAutoFit/>
          </a:bodyPr>
          <a:lstStyle/>
          <a:p>
            <a:pPr algn="ctr"/>
            <a:r>
              <a:rPr lang="en-US" altLang="zh-TW"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zh-TW"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35082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Graphic spid="2" grpId="0">
        <p:bldAsOne/>
      </p:bldGraphic>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5182801" y="5136937"/>
            <a:ext cx="1963428" cy="646331"/>
          </a:xfrm>
          <a:prstGeom prst="rect">
            <a:avLst/>
          </a:prstGeom>
          <a:solidFill>
            <a:srgbClr val="FFFF00"/>
          </a:solidFill>
          <a:ln w="28575">
            <a:solidFill>
              <a:schemeClr val="tx1"/>
            </a:solidFill>
          </a:ln>
        </p:spPr>
        <p:txBody>
          <a:bodyPr wrap="square" rtlCol="0">
            <a:spAutoFit/>
          </a:bodyPr>
          <a:lstStyle/>
          <a:p>
            <a:pPr algn="ctr"/>
            <a:r>
              <a:rPr lang="en-US" altLang="zh-TW" sz="3600" b="1" dirty="0">
                <a:solidFill>
                  <a:srgbClr val="0000FF"/>
                </a:solidFill>
              </a:rPr>
              <a:t>4</a:t>
            </a:r>
            <a:endParaRPr lang="zh-TW" altLang="en-US" sz="3600" b="1" dirty="0">
              <a:solidFill>
                <a:srgbClr val="0000FF"/>
              </a:solidFill>
            </a:endParaRPr>
          </a:p>
        </p:txBody>
      </p:sp>
      <p:sp>
        <p:nvSpPr>
          <p:cNvPr id="7" name="文字方塊 6"/>
          <p:cNvSpPr txBox="1"/>
          <p:nvPr/>
        </p:nvSpPr>
        <p:spPr>
          <a:xfrm>
            <a:off x="1950140" y="2712938"/>
            <a:ext cx="1975198" cy="646331"/>
          </a:xfrm>
          <a:prstGeom prst="rect">
            <a:avLst/>
          </a:prstGeom>
          <a:solidFill>
            <a:schemeClr val="accent6"/>
          </a:solidFill>
          <a:ln w="28575">
            <a:solidFill>
              <a:schemeClr val="tx1"/>
            </a:solidFill>
          </a:ln>
        </p:spPr>
        <p:txBody>
          <a:bodyPr wrap="square" rtlCol="0">
            <a:spAutoFit/>
          </a:bodyPr>
          <a:lstStyle/>
          <a:p>
            <a:pPr algn="ctr"/>
            <a:r>
              <a:rPr lang="en-US" altLang="zh-TW" sz="3600" b="1" dirty="0">
                <a:solidFill>
                  <a:srgbClr val="0000FF"/>
                </a:solidFill>
              </a:rPr>
              <a:t>1</a:t>
            </a:r>
            <a:endParaRPr lang="zh-TW" altLang="en-US" sz="3600" b="1" dirty="0">
              <a:solidFill>
                <a:srgbClr val="0000FF"/>
              </a:solidFill>
            </a:endParaRPr>
          </a:p>
        </p:txBody>
      </p:sp>
      <p:sp>
        <p:nvSpPr>
          <p:cNvPr id="8" name="文字方塊 7"/>
          <p:cNvSpPr txBox="1"/>
          <p:nvPr/>
        </p:nvSpPr>
        <p:spPr>
          <a:xfrm>
            <a:off x="1982043" y="5175036"/>
            <a:ext cx="1968997" cy="646331"/>
          </a:xfrm>
          <a:prstGeom prst="rect">
            <a:avLst/>
          </a:prstGeom>
          <a:solidFill>
            <a:srgbClr val="FF0000"/>
          </a:solidFill>
          <a:ln w="28575">
            <a:solidFill>
              <a:schemeClr val="tx1"/>
            </a:solidFill>
          </a:ln>
        </p:spPr>
        <p:txBody>
          <a:bodyPr wrap="square" rtlCol="0">
            <a:spAutoFit/>
          </a:bodyPr>
          <a:lstStyle/>
          <a:p>
            <a:pPr algn="ctr"/>
            <a:r>
              <a:rPr lang="en-US" altLang="zh-TW" sz="3600" b="1" dirty="0">
                <a:solidFill>
                  <a:srgbClr val="0000FF"/>
                </a:solidFill>
              </a:rPr>
              <a:t>3</a:t>
            </a:r>
            <a:endParaRPr lang="zh-TW" altLang="en-US" sz="3600" b="1" dirty="0">
              <a:solidFill>
                <a:srgbClr val="0000FF"/>
              </a:solidFill>
            </a:endParaRPr>
          </a:p>
        </p:txBody>
      </p:sp>
      <p:sp>
        <p:nvSpPr>
          <p:cNvPr id="9" name="文字方塊 8"/>
          <p:cNvSpPr txBox="1"/>
          <p:nvPr/>
        </p:nvSpPr>
        <p:spPr>
          <a:xfrm>
            <a:off x="5182801" y="2727679"/>
            <a:ext cx="1944807" cy="646331"/>
          </a:xfrm>
          <a:prstGeom prst="rect">
            <a:avLst/>
          </a:prstGeom>
          <a:solidFill>
            <a:schemeClr val="accent2"/>
          </a:solidFill>
          <a:ln w="28575">
            <a:solidFill>
              <a:schemeClr val="accent1"/>
            </a:solidFill>
          </a:ln>
        </p:spPr>
        <p:txBody>
          <a:bodyPr wrap="square" rtlCol="0">
            <a:spAutoFit/>
          </a:bodyPr>
          <a:lstStyle/>
          <a:p>
            <a:pPr algn="ctr"/>
            <a:r>
              <a:rPr lang="en-US" altLang="zh-TW" sz="3600" b="1" dirty="0">
                <a:solidFill>
                  <a:srgbClr val="0000FF"/>
                </a:solidFill>
              </a:rPr>
              <a:t>2</a:t>
            </a:r>
            <a:endParaRPr lang="zh-TW" altLang="en-US" sz="3600" b="1" dirty="0">
              <a:solidFill>
                <a:srgbClr val="0000FF"/>
              </a:solidFill>
            </a:endParaRPr>
          </a:p>
        </p:txBody>
      </p:sp>
      <p:sp>
        <p:nvSpPr>
          <p:cNvPr id="10" name="綵帶 (向下) 9"/>
          <p:cNvSpPr/>
          <p:nvPr/>
        </p:nvSpPr>
        <p:spPr>
          <a:xfrm>
            <a:off x="6487915" y="3031299"/>
            <a:ext cx="466130" cy="17145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1" name="雙波浪 10"/>
          <p:cNvSpPr/>
          <p:nvPr/>
        </p:nvSpPr>
        <p:spPr>
          <a:xfrm>
            <a:off x="5363833" y="3000161"/>
            <a:ext cx="450056" cy="203597"/>
          </a:xfrm>
          <a:prstGeom prst="double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2" name="綵帶 (向上) 11"/>
          <p:cNvSpPr/>
          <p:nvPr/>
        </p:nvSpPr>
        <p:spPr>
          <a:xfrm>
            <a:off x="3438176" y="3027147"/>
            <a:ext cx="412552" cy="175603"/>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3" name="文字方塊 2"/>
          <p:cNvSpPr txBox="1"/>
          <p:nvPr/>
        </p:nvSpPr>
        <p:spPr>
          <a:xfrm>
            <a:off x="1826221" y="1528873"/>
            <a:ext cx="2223035" cy="611706"/>
          </a:xfrm>
          <a:prstGeom prst="rect">
            <a:avLst/>
          </a:prstGeom>
          <a:noFill/>
        </p:spPr>
        <p:txBody>
          <a:bodyPr wrap="square" rtlCol="0">
            <a:spAutoFit/>
          </a:bodyPr>
          <a:lstStyle/>
          <a:p>
            <a:pPr algn="ctr"/>
            <a:r>
              <a:rPr lang="en-US" altLang="zh-TW" sz="3375" dirty="0" err="1">
                <a:latin typeface="Muli" pitchFamily="2" charset="0"/>
                <a:cs typeface="Times New Roman" panose="02020603050405020304" pitchFamily="18" charset="0"/>
              </a:rPr>
              <a:t>ông</a:t>
            </a:r>
            <a:r>
              <a:rPr lang="en-US" altLang="zh-TW" sz="3375" dirty="0">
                <a:latin typeface="Muli" pitchFamily="2" charset="0"/>
                <a:cs typeface="Times New Roman" panose="02020603050405020304" pitchFamily="18" charset="0"/>
              </a:rPr>
              <a:t> </a:t>
            </a:r>
            <a:r>
              <a:rPr lang="en-US" altLang="zh-TW" sz="3375" dirty="0" err="1">
                <a:latin typeface="Muli" pitchFamily="2" charset="0"/>
                <a:cs typeface="Times New Roman" panose="02020603050405020304" pitchFamily="18" charset="0"/>
              </a:rPr>
              <a:t>ngoại</a:t>
            </a:r>
            <a:endParaRPr lang="zh-TW" altLang="en-US" sz="3375" dirty="0">
              <a:latin typeface="Muli" pitchFamily="2" charset="0"/>
              <a:cs typeface="Times New Roman" panose="02020603050405020304" pitchFamily="18" charset="0"/>
            </a:endParaRPr>
          </a:p>
        </p:txBody>
      </p:sp>
      <p:sp>
        <p:nvSpPr>
          <p:cNvPr id="21" name="文字方塊 20"/>
          <p:cNvSpPr txBox="1"/>
          <p:nvPr/>
        </p:nvSpPr>
        <p:spPr>
          <a:xfrm>
            <a:off x="5076056" y="1497171"/>
            <a:ext cx="2051552" cy="611706"/>
          </a:xfrm>
          <a:prstGeom prst="rect">
            <a:avLst/>
          </a:prstGeom>
          <a:noFill/>
        </p:spPr>
        <p:txBody>
          <a:bodyPr wrap="square" rtlCol="0">
            <a:spAutoFit/>
          </a:bodyPr>
          <a:lstStyle/>
          <a:p>
            <a:pPr algn="ctr"/>
            <a:r>
              <a:rPr lang="en-US" altLang="zh-TW" sz="3375" dirty="0" err="1">
                <a:latin typeface="Muli" pitchFamily="2" charset="0"/>
                <a:cs typeface="Times New Roman" panose="02020603050405020304" pitchFamily="18" charset="0"/>
              </a:rPr>
              <a:t>bà</a:t>
            </a:r>
            <a:r>
              <a:rPr lang="en-US" altLang="zh-TW" sz="3375" dirty="0">
                <a:latin typeface="Muli" pitchFamily="2" charset="0"/>
                <a:cs typeface="Times New Roman" panose="02020603050405020304" pitchFamily="18" charset="0"/>
              </a:rPr>
              <a:t> </a:t>
            </a:r>
            <a:r>
              <a:rPr lang="en-US" altLang="zh-TW" sz="3375" dirty="0" err="1">
                <a:latin typeface="Muli" pitchFamily="2" charset="0"/>
                <a:cs typeface="Times New Roman" panose="02020603050405020304" pitchFamily="18" charset="0"/>
              </a:rPr>
              <a:t>ngoại</a:t>
            </a:r>
            <a:endParaRPr lang="zh-TW" altLang="en-US" sz="3375" dirty="0">
              <a:latin typeface="Muli" pitchFamily="2" charset="0"/>
              <a:cs typeface="Times New Roman" panose="02020603050405020304" pitchFamily="18" charset="0"/>
            </a:endParaRPr>
          </a:p>
        </p:txBody>
      </p:sp>
      <p:sp>
        <p:nvSpPr>
          <p:cNvPr id="22" name="文字方塊 21"/>
          <p:cNvSpPr txBox="1"/>
          <p:nvPr/>
        </p:nvSpPr>
        <p:spPr>
          <a:xfrm>
            <a:off x="2109463" y="4030318"/>
            <a:ext cx="1885950" cy="611706"/>
          </a:xfrm>
          <a:prstGeom prst="rect">
            <a:avLst/>
          </a:prstGeom>
          <a:noFill/>
        </p:spPr>
        <p:txBody>
          <a:bodyPr wrap="square" rtlCol="0">
            <a:spAutoFit/>
          </a:bodyPr>
          <a:lstStyle/>
          <a:p>
            <a:pPr algn="ctr"/>
            <a:r>
              <a:rPr lang="en-US" altLang="zh-TW" sz="3375" dirty="0" err="1">
                <a:latin typeface="Muli" pitchFamily="2" charset="0"/>
                <a:cs typeface="Times New Roman" panose="02020603050405020304" pitchFamily="18" charset="0"/>
              </a:rPr>
              <a:t>a</a:t>
            </a:r>
            <a:r>
              <a:rPr lang="en-US" altLang="zh-TW" sz="3375" dirty="0" err="1" smtClean="0">
                <a:latin typeface="Muli" pitchFamily="2" charset="0"/>
                <a:cs typeface="Times New Roman" panose="02020603050405020304" pitchFamily="18" charset="0"/>
              </a:rPr>
              <a:t>nh</a:t>
            </a:r>
            <a:r>
              <a:rPr lang="en-US" altLang="zh-TW" sz="3375" dirty="0" smtClean="0">
                <a:latin typeface="Muli" pitchFamily="2" charset="0"/>
                <a:cs typeface="Times New Roman" panose="02020603050405020304" pitchFamily="18" charset="0"/>
              </a:rPr>
              <a:t> </a:t>
            </a:r>
            <a:r>
              <a:rPr lang="en-US" altLang="zh-TW" sz="3375" dirty="0" err="1" smtClean="0">
                <a:latin typeface="Muli" pitchFamily="2" charset="0"/>
                <a:cs typeface="Times New Roman" panose="02020603050405020304" pitchFamily="18" charset="0"/>
              </a:rPr>
              <a:t>họ</a:t>
            </a:r>
            <a:endParaRPr lang="zh-TW" altLang="en-US" sz="3375" dirty="0">
              <a:latin typeface="Muli" pitchFamily="2" charset="0"/>
              <a:cs typeface="Times New Roman" panose="02020603050405020304" pitchFamily="18" charset="0"/>
            </a:endParaRPr>
          </a:p>
        </p:txBody>
      </p:sp>
      <p:sp>
        <p:nvSpPr>
          <p:cNvPr id="23" name="文字方塊 22"/>
          <p:cNvSpPr txBox="1"/>
          <p:nvPr/>
        </p:nvSpPr>
        <p:spPr>
          <a:xfrm>
            <a:off x="5174132" y="3992812"/>
            <a:ext cx="1885950" cy="611706"/>
          </a:xfrm>
          <a:prstGeom prst="rect">
            <a:avLst/>
          </a:prstGeom>
          <a:noFill/>
        </p:spPr>
        <p:txBody>
          <a:bodyPr wrap="square" rtlCol="0">
            <a:spAutoFit/>
          </a:bodyPr>
          <a:lstStyle/>
          <a:p>
            <a:pPr algn="ctr"/>
            <a:r>
              <a:rPr lang="en-US" altLang="zh-TW" sz="3375" dirty="0">
                <a:latin typeface="Muli" pitchFamily="2" charset="0"/>
                <a:cs typeface="Times New Roman" panose="02020603050405020304" pitchFamily="18" charset="0"/>
              </a:rPr>
              <a:t>e</a:t>
            </a:r>
            <a:r>
              <a:rPr lang="en-US" altLang="zh-TW" sz="3375" dirty="0" smtClean="0">
                <a:latin typeface="Muli" pitchFamily="2" charset="0"/>
                <a:cs typeface="Times New Roman" panose="02020603050405020304" pitchFamily="18" charset="0"/>
              </a:rPr>
              <a:t>m </a:t>
            </a:r>
            <a:r>
              <a:rPr lang="en-US" altLang="zh-TW" sz="3375" dirty="0" err="1" smtClean="0">
                <a:latin typeface="Muli" pitchFamily="2" charset="0"/>
                <a:cs typeface="Times New Roman" panose="02020603050405020304" pitchFamily="18" charset="0"/>
              </a:rPr>
              <a:t>họ</a:t>
            </a:r>
            <a:endParaRPr lang="zh-TW" altLang="en-US" sz="3375" dirty="0">
              <a:latin typeface="Muli" pitchFamily="2" charset="0"/>
              <a:cs typeface="Times New Roman" panose="02020603050405020304" pitchFamily="18" charset="0"/>
            </a:endParaRPr>
          </a:p>
        </p:txBody>
      </p:sp>
      <p:pic>
        <p:nvPicPr>
          <p:cNvPr id="24" name="圖片 23"/>
          <p:cNvPicPr>
            <a:picLocks noChangeAspect="1"/>
          </p:cNvPicPr>
          <p:nvPr/>
        </p:nvPicPr>
        <p:blipFill>
          <a:blip r:embed="rId3"/>
          <a:stretch>
            <a:fillRect/>
          </a:stretch>
        </p:blipFill>
        <p:spPr>
          <a:xfrm>
            <a:off x="1966539" y="3590839"/>
            <a:ext cx="2000004" cy="1584197"/>
          </a:xfrm>
          <a:prstGeom prst="rect">
            <a:avLst/>
          </a:prstGeom>
        </p:spPr>
      </p:pic>
      <p:pic>
        <p:nvPicPr>
          <p:cNvPr id="25" name="圖片 24"/>
          <p:cNvPicPr>
            <a:picLocks noChangeAspect="1"/>
          </p:cNvPicPr>
          <p:nvPr/>
        </p:nvPicPr>
        <p:blipFill>
          <a:blip r:embed="rId4"/>
          <a:stretch>
            <a:fillRect/>
          </a:stretch>
        </p:blipFill>
        <p:spPr>
          <a:xfrm>
            <a:off x="5203002" y="3565376"/>
            <a:ext cx="1972097" cy="1543781"/>
          </a:xfrm>
          <a:prstGeom prst="rect">
            <a:avLst/>
          </a:prstGeom>
        </p:spPr>
      </p:pic>
      <p:pic>
        <p:nvPicPr>
          <p:cNvPr id="26" name="圖片 25"/>
          <p:cNvPicPr>
            <a:picLocks noChangeAspect="1"/>
          </p:cNvPicPr>
          <p:nvPr/>
        </p:nvPicPr>
        <p:blipFill>
          <a:blip r:embed="rId5"/>
          <a:stretch>
            <a:fillRect/>
          </a:stretch>
        </p:blipFill>
        <p:spPr>
          <a:xfrm>
            <a:off x="1954136" y="1234213"/>
            <a:ext cx="1996904" cy="1461923"/>
          </a:xfrm>
          <a:prstGeom prst="rect">
            <a:avLst/>
          </a:prstGeom>
        </p:spPr>
      </p:pic>
      <p:pic>
        <p:nvPicPr>
          <p:cNvPr id="27" name="圖片 26"/>
          <p:cNvPicPr>
            <a:picLocks noChangeAspect="1"/>
          </p:cNvPicPr>
          <p:nvPr/>
        </p:nvPicPr>
        <p:blipFill>
          <a:blip r:embed="rId6"/>
          <a:stretch>
            <a:fillRect/>
          </a:stretch>
        </p:blipFill>
        <p:spPr>
          <a:xfrm>
            <a:off x="5134095" y="1234213"/>
            <a:ext cx="1944807" cy="1488249"/>
          </a:xfrm>
          <a:prstGeom prst="rect">
            <a:avLst/>
          </a:prstGeom>
        </p:spPr>
      </p:pic>
      <p:sp>
        <p:nvSpPr>
          <p:cNvPr id="4" name="綵帶 (向下) 3"/>
          <p:cNvSpPr/>
          <p:nvPr/>
        </p:nvSpPr>
        <p:spPr>
          <a:xfrm>
            <a:off x="7386674" y="3261745"/>
            <a:ext cx="1585452" cy="705989"/>
          </a:xfrm>
          <a:prstGeom prst="ribb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13" dirty="0">
                <a:latin typeface="Muli" pitchFamily="2" charset="0"/>
              </a:rPr>
              <a:t>Show</a:t>
            </a:r>
          </a:p>
          <a:p>
            <a:pPr algn="ctr"/>
            <a:r>
              <a:rPr lang="en-US" altLang="zh-TW" sz="1013" dirty="0">
                <a:latin typeface="Muli" pitchFamily="2" charset="0"/>
              </a:rPr>
              <a:t>All</a:t>
            </a:r>
            <a:endParaRPr lang="zh-TW" altLang="en-US" sz="1013" dirty="0">
              <a:latin typeface="Muli" pitchFamily="2" charset="0"/>
            </a:endParaRPr>
          </a:p>
        </p:txBody>
      </p:sp>
      <p:sp>
        <p:nvSpPr>
          <p:cNvPr id="5" name="流程圖: 直接存取儲存裝置 4"/>
          <p:cNvSpPr/>
          <p:nvPr/>
        </p:nvSpPr>
        <p:spPr>
          <a:xfrm>
            <a:off x="154858" y="2993583"/>
            <a:ext cx="1121255" cy="1118311"/>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13" dirty="0">
                <a:latin typeface="Muli" pitchFamily="2" charset="0"/>
              </a:rPr>
              <a:t>Hide All</a:t>
            </a:r>
            <a:endParaRPr lang="zh-TW" altLang="en-US" sz="1013" dirty="0">
              <a:latin typeface="Muli" pitchFamily="2" charset="0"/>
            </a:endParaRPr>
          </a:p>
        </p:txBody>
      </p:sp>
      <p:sp>
        <p:nvSpPr>
          <p:cNvPr id="2" name="文字方塊 1"/>
          <p:cNvSpPr txBox="1"/>
          <p:nvPr/>
        </p:nvSpPr>
        <p:spPr>
          <a:xfrm>
            <a:off x="38820" y="948690"/>
            <a:ext cx="1513922" cy="738664"/>
          </a:xfrm>
          <a:prstGeom prst="rect">
            <a:avLst/>
          </a:prstGeom>
          <a:noFill/>
        </p:spPr>
        <p:txBody>
          <a:bodyPr wrap="square" rtlCol="0">
            <a:spAutoFit/>
          </a:bodyPr>
          <a:lstStyle/>
          <a:p>
            <a:r>
              <a:rPr lang="zh-TW" altLang="en-US" sz="2100" dirty="0"/>
              <a:t>遊戲時間哦</a:t>
            </a:r>
            <a:r>
              <a:rPr lang="en-US" altLang="zh-TW" sz="2100" dirty="0"/>
              <a:t>!</a:t>
            </a:r>
            <a:endParaRPr lang="zh-TW" altLang="en-US" sz="2100" dirty="0"/>
          </a:p>
        </p:txBody>
      </p:sp>
    </p:spTree>
    <p:extLst>
      <p:ext uri="{BB962C8B-B14F-4D97-AF65-F5344CB8AC3E}">
        <p14:creationId xmlns:p14="http://schemas.microsoft.com/office/powerpoint/2010/main" val="3161553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0" presetID="10" presetClass="exit" presetSubtype="0" fill="hold" nodeType="withEffect">
                                  <p:stCondLst>
                                    <p:cond delay="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3" presetID="10" presetClass="exit" presetSubtype="0" fill="hold" nodeType="withEffect">
                                  <p:stCondLst>
                                    <p:cond delay="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6" presetID="10" presetClass="exit" presetSubtype="0" fill="hold" nodeType="withEffect">
                                  <p:stCondLst>
                                    <p:cond delay="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
                  </p:tgtEl>
                </p:cond>
              </p:nextCondLst>
            </p:seq>
            <p:seq concurrent="1" nextAc="seek">
              <p:cTn id="89" restart="whenNotActive" fill="hold" evtFilter="cancelBubble" nodeType="interactiveSeq">
                <p:stCondLst>
                  <p:cond evt="onClick" delay="0">
                    <p:tgtEl>
                      <p:spTgt spid="4"/>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par>
                                <p:cTn id="95" presetID="10"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8" presetID="10"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1" presetID="10"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5416661" y="5406625"/>
            <a:ext cx="2507456" cy="300082"/>
          </a:xfrm>
          <a:prstGeom prst="rect">
            <a:avLst/>
          </a:prstGeom>
          <a:solidFill>
            <a:srgbClr val="FFFF00"/>
          </a:solidFill>
        </p:spPr>
        <p:txBody>
          <a:bodyPr wrap="square" rtlCol="0">
            <a:spAutoFit/>
          </a:bodyPr>
          <a:lstStyle/>
          <a:p>
            <a:pPr algn="ctr"/>
            <a:r>
              <a:rPr lang="en-US" altLang="zh-TW" sz="1350" dirty="0"/>
              <a:t>4</a:t>
            </a:r>
            <a:endParaRPr lang="zh-TW" altLang="en-US" sz="1350" dirty="0"/>
          </a:p>
        </p:txBody>
      </p:sp>
      <p:sp>
        <p:nvSpPr>
          <p:cNvPr id="7" name="文字方塊 6"/>
          <p:cNvSpPr txBox="1"/>
          <p:nvPr/>
        </p:nvSpPr>
        <p:spPr>
          <a:xfrm>
            <a:off x="1105126" y="2865758"/>
            <a:ext cx="2633597" cy="300082"/>
          </a:xfrm>
          <a:prstGeom prst="rect">
            <a:avLst/>
          </a:prstGeom>
          <a:solidFill>
            <a:schemeClr val="accent6"/>
          </a:solidFill>
        </p:spPr>
        <p:txBody>
          <a:bodyPr wrap="square" rtlCol="0">
            <a:spAutoFit/>
          </a:bodyPr>
          <a:lstStyle/>
          <a:p>
            <a:pPr algn="ctr"/>
            <a:r>
              <a:rPr lang="en-US" altLang="zh-TW" sz="1350" dirty="0"/>
              <a:t>1</a:t>
            </a:r>
            <a:endParaRPr lang="zh-TW" altLang="en-US" sz="1350" dirty="0"/>
          </a:p>
        </p:txBody>
      </p:sp>
      <p:sp>
        <p:nvSpPr>
          <p:cNvPr id="8" name="文字方塊 7"/>
          <p:cNvSpPr txBox="1"/>
          <p:nvPr/>
        </p:nvSpPr>
        <p:spPr>
          <a:xfrm>
            <a:off x="1112086" y="5406625"/>
            <a:ext cx="2625329" cy="300082"/>
          </a:xfrm>
          <a:prstGeom prst="rect">
            <a:avLst/>
          </a:prstGeom>
          <a:solidFill>
            <a:srgbClr val="FF0000"/>
          </a:solidFill>
        </p:spPr>
        <p:txBody>
          <a:bodyPr wrap="square" rtlCol="0">
            <a:spAutoFit/>
          </a:bodyPr>
          <a:lstStyle/>
          <a:p>
            <a:pPr algn="ctr"/>
            <a:r>
              <a:rPr lang="en-US" altLang="zh-TW" sz="1350" dirty="0"/>
              <a:t>3</a:t>
            </a:r>
            <a:endParaRPr lang="zh-TW" altLang="en-US" sz="1350" dirty="0"/>
          </a:p>
        </p:txBody>
      </p:sp>
      <p:sp>
        <p:nvSpPr>
          <p:cNvPr id="9" name="文字方塊 8"/>
          <p:cNvSpPr txBox="1"/>
          <p:nvPr/>
        </p:nvSpPr>
        <p:spPr>
          <a:xfrm>
            <a:off x="5416661" y="2950414"/>
            <a:ext cx="2428875" cy="300082"/>
          </a:xfrm>
          <a:prstGeom prst="rect">
            <a:avLst/>
          </a:prstGeom>
          <a:noFill/>
          <a:ln>
            <a:solidFill>
              <a:srgbClr val="00B050"/>
            </a:solidFill>
          </a:ln>
        </p:spPr>
        <p:txBody>
          <a:bodyPr wrap="square" rtlCol="0">
            <a:spAutoFit/>
          </a:bodyPr>
          <a:lstStyle/>
          <a:p>
            <a:pPr algn="ctr"/>
            <a:r>
              <a:rPr lang="en-US" altLang="zh-TW" sz="1350" dirty="0"/>
              <a:t>2</a:t>
            </a:r>
            <a:endParaRPr lang="zh-TW" altLang="en-US" sz="1350" dirty="0"/>
          </a:p>
        </p:txBody>
      </p:sp>
      <p:sp>
        <p:nvSpPr>
          <p:cNvPr id="10" name="綵帶 (向下) 9"/>
          <p:cNvSpPr/>
          <p:nvPr/>
        </p:nvSpPr>
        <p:spPr>
          <a:xfrm>
            <a:off x="7096480" y="3007048"/>
            <a:ext cx="621506" cy="2286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雙波浪 10"/>
          <p:cNvSpPr/>
          <p:nvPr/>
        </p:nvSpPr>
        <p:spPr>
          <a:xfrm>
            <a:off x="5565408" y="2940277"/>
            <a:ext cx="600075" cy="271463"/>
          </a:xfrm>
          <a:prstGeom prst="double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2" name="綵帶 (向上) 11"/>
          <p:cNvSpPr/>
          <p:nvPr/>
        </p:nvSpPr>
        <p:spPr>
          <a:xfrm>
            <a:off x="3060233" y="2893195"/>
            <a:ext cx="550069" cy="234137"/>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文字方塊 1"/>
          <p:cNvSpPr txBox="1"/>
          <p:nvPr/>
        </p:nvSpPr>
        <p:spPr>
          <a:xfrm>
            <a:off x="1299739" y="1536714"/>
            <a:ext cx="2244371" cy="830997"/>
          </a:xfrm>
          <a:prstGeom prst="rect">
            <a:avLst/>
          </a:prstGeom>
          <a:noFill/>
        </p:spPr>
        <p:txBody>
          <a:bodyPr wrap="square" rtlCol="0">
            <a:spAutoFit/>
          </a:bodyPr>
          <a:lstStyle/>
          <a:p>
            <a:r>
              <a:rPr lang="en-US" altLang="zh-TW" sz="4800" dirty="0" err="1">
                <a:latin typeface="Muli" pitchFamily="2" charset="0"/>
                <a:cs typeface="Times New Roman" panose="02020603050405020304" pitchFamily="18" charset="0"/>
              </a:rPr>
              <a:t>bút</a:t>
            </a:r>
            <a:r>
              <a:rPr lang="en-US" altLang="zh-TW" sz="4800" dirty="0">
                <a:latin typeface="Muli" pitchFamily="2" charset="0"/>
                <a:cs typeface="Times New Roman" panose="02020603050405020304" pitchFamily="18" charset="0"/>
              </a:rPr>
              <a:t> </a:t>
            </a:r>
            <a:r>
              <a:rPr lang="en-US" altLang="zh-TW" sz="4800" dirty="0" err="1">
                <a:latin typeface="Muli" pitchFamily="2" charset="0"/>
                <a:cs typeface="Times New Roman" panose="02020603050405020304" pitchFamily="18" charset="0"/>
              </a:rPr>
              <a:t>chì</a:t>
            </a:r>
            <a:endParaRPr lang="zh-TW" altLang="en-US" sz="4800" dirty="0">
              <a:latin typeface="Muli" pitchFamily="2" charset="0"/>
              <a:cs typeface="Times New Roman" panose="02020603050405020304" pitchFamily="18" charset="0"/>
            </a:endParaRPr>
          </a:p>
        </p:txBody>
      </p:sp>
      <p:sp>
        <p:nvSpPr>
          <p:cNvPr id="17" name="文字方塊 16"/>
          <p:cNvSpPr txBox="1"/>
          <p:nvPr/>
        </p:nvSpPr>
        <p:spPr>
          <a:xfrm>
            <a:off x="5473615" y="1511116"/>
            <a:ext cx="2244371" cy="830997"/>
          </a:xfrm>
          <a:prstGeom prst="rect">
            <a:avLst/>
          </a:prstGeom>
          <a:noFill/>
        </p:spPr>
        <p:txBody>
          <a:bodyPr wrap="square" rtlCol="0">
            <a:spAutoFit/>
          </a:bodyPr>
          <a:lstStyle/>
          <a:p>
            <a:r>
              <a:rPr lang="en-US" altLang="zh-TW" sz="4800" dirty="0" err="1">
                <a:latin typeface="Muli" pitchFamily="2" charset="0"/>
                <a:cs typeface="Times New Roman" panose="02020603050405020304" pitchFamily="18" charset="0"/>
              </a:rPr>
              <a:t>cục</a:t>
            </a:r>
            <a:r>
              <a:rPr lang="en-US" altLang="zh-TW" sz="4800" dirty="0">
                <a:latin typeface="Muli" pitchFamily="2" charset="0"/>
                <a:cs typeface="Times New Roman" panose="02020603050405020304" pitchFamily="18" charset="0"/>
              </a:rPr>
              <a:t> </a:t>
            </a:r>
            <a:r>
              <a:rPr lang="en-US" altLang="zh-TW" sz="4800" dirty="0" err="1">
                <a:latin typeface="Muli" pitchFamily="2" charset="0"/>
                <a:cs typeface="Times New Roman" panose="02020603050405020304" pitchFamily="18" charset="0"/>
              </a:rPr>
              <a:t>tẩy</a:t>
            </a:r>
            <a:endParaRPr lang="zh-TW" altLang="en-US" sz="4800" dirty="0">
              <a:latin typeface="Muli" pitchFamily="2" charset="0"/>
              <a:cs typeface="Times New Roman" panose="02020603050405020304" pitchFamily="18" charset="0"/>
            </a:endParaRPr>
          </a:p>
        </p:txBody>
      </p:sp>
      <p:sp>
        <p:nvSpPr>
          <p:cNvPr id="18" name="文字方塊 17"/>
          <p:cNvSpPr txBox="1"/>
          <p:nvPr/>
        </p:nvSpPr>
        <p:spPr>
          <a:xfrm>
            <a:off x="1299739" y="4105159"/>
            <a:ext cx="2598638" cy="830997"/>
          </a:xfrm>
          <a:prstGeom prst="rect">
            <a:avLst/>
          </a:prstGeom>
          <a:noFill/>
        </p:spPr>
        <p:txBody>
          <a:bodyPr wrap="square" rtlCol="0">
            <a:spAutoFit/>
          </a:bodyPr>
          <a:lstStyle/>
          <a:p>
            <a:r>
              <a:rPr lang="en-US" altLang="zh-TW" sz="4800" dirty="0" err="1">
                <a:latin typeface="Muli" pitchFamily="2" charset="0"/>
                <a:cs typeface="Times New Roman" panose="02020603050405020304" pitchFamily="18" charset="0"/>
              </a:rPr>
              <a:t>hộp</a:t>
            </a:r>
            <a:r>
              <a:rPr lang="en-US" altLang="zh-TW" sz="4800" dirty="0">
                <a:latin typeface="Muli" pitchFamily="2" charset="0"/>
                <a:cs typeface="Times New Roman" panose="02020603050405020304" pitchFamily="18" charset="0"/>
              </a:rPr>
              <a:t> </a:t>
            </a:r>
            <a:r>
              <a:rPr lang="en-US" altLang="zh-TW" sz="4800" dirty="0" err="1">
                <a:latin typeface="Muli" pitchFamily="2" charset="0"/>
                <a:cs typeface="Times New Roman" panose="02020603050405020304" pitchFamily="18" charset="0"/>
              </a:rPr>
              <a:t>bút</a:t>
            </a:r>
            <a:endParaRPr lang="zh-TW" altLang="en-US" sz="4800" dirty="0">
              <a:latin typeface="Muli" pitchFamily="2" charset="0"/>
              <a:cs typeface="Times New Roman" panose="02020603050405020304" pitchFamily="18" charset="0"/>
            </a:endParaRPr>
          </a:p>
        </p:txBody>
      </p:sp>
      <p:sp>
        <p:nvSpPr>
          <p:cNvPr id="19" name="文字方塊 18"/>
          <p:cNvSpPr txBox="1"/>
          <p:nvPr/>
        </p:nvSpPr>
        <p:spPr>
          <a:xfrm>
            <a:off x="5650282" y="4165614"/>
            <a:ext cx="2244371" cy="830997"/>
          </a:xfrm>
          <a:prstGeom prst="rect">
            <a:avLst/>
          </a:prstGeom>
          <a:noFill/>
        </p:spPr>
        <p:txBody>
          <a:bodyPr wrap="square" rtlCol="0">
            <a:spAutoFit/>
          </a:bodyPr>
          <a:lstStyle/>
          <a:p>
            <a:r>
              <a:rPr lang="en-US" altLang="zh-TW" sz="4800" dirty="0" err="1">
                <a:latin typeface="Muli" pitchFamily="2" charset="0"/>
                <a:cs typeface="Times New Roman" panose="02020603050405020304" pitchFamily="18" charset="0"/>
              </a:rPr>
              <a:t>hồ</a:t>
            </a:r>
            <a:r>
              <a:rPr lang="en-US" altLang="zh-TW" sz="4800" dirty="0">
                <a:latin typeface="Muli" pitchFamily="2" charset="0"/>
                <a:cs typeface="Times New Roman" panose="02020603050405020304" pitchFamily="18" charset="0"/>
              </a:rPr>
              <a:t> </a:t>
            </a:r>
            <a:r>
              <a:rPr lang="en-US" altLang="zh-TW" sz="4800" dirty="0" err="1">
                <a:latin typeface="Muli" pitchFamily="2" charset="0"/>
                <a:cs typeface="Times New Roman" panose="02020603050405020304" pitchFamily="18" charset="0"/>
              </a:rPr>
              <a:t>dán</a:t>
            </a:r>
            <a:endParaRPr lang="zh-TW" altLang="en-US" sz="4800" dirty="0">
              <a:latin typeface="Muli" pitchFamily="2" charset="0"/>
              <a:cs typeface="Times New Roman" panose="02020603050405020304" pitchFamily="18" charset="0"/>
            </a:endParaRPr>
          </a:p>
        </p:txBody>
      </p:sp>
      <p:pic>
        <p:nvPicPr>
          <p:cNvPr id="20" name="圖片 19"/>
          <p:cNvPicPr>
            <a:picLocks noChangeAspect="1"/>
          </p:cNvPicPr>
          <p:nvPr/>
        </p:nvPicPr>
        <p:blipFill>
          <a:blip r:embed="rId3"/>
          <a:stretch>
            <a:fillRect/>
          </a:stretch>
        </p:blipFill>
        <p:spPr>
          <a:xfrm>
            <a:off x="1142020" y="902002"/>
            <a:ext cx="2625329" cy="1977350"/>
          </a:xfrm>
          <a:prstGeom prst="rect">
            <a:avLst/>
          </a:prstGeom>
        </p:spPr>
      </p:pic>
      <p:pic>
        <p:nvPicPr>
          <p:cNvPr id="21" name="圖片 20"/>
          <p:cNvPicPr>
            <a:picLocks noChangeAspect="1"/>
          </p:cNvPicPr>
          <p:nvPr/>
        </p:nvPicPr>
        <p:blipFill>
          <a:blip r:embed="rId4"/>
          <a:stretch>
            <a:fillRect/>
          </a:stretch>
        </p:blipFill>
        <p:spPr>
          <a:xfrm>
            <a:off x="5390484" y="915845"/>
            <a:ext cx="2617060" cy="2029500"/>
          </a:xfrm>
          <a:prstGeom prst="rect">
            <a:avLst/>
          </a:prstGeom>
        </p:spPr>
      </p:pic>
      <p:pic>
        <p:nvPicPr>
          <p:cNvPr id="22" name="圖片 21"/>
          <p:cNvPicPr>
            <a:picLocks noChangeAspect="1"/>
          </p:cNvPicPr>
          <p:nvPr/>
        </p:nvPicPr>
        <p:blipFill>
          <a:blip r:embed="rId5"/>
          <a:stretch>
            <a:fillRect/>
          </a:stretch>
        </p:blipFill>
        <p:spPr>
          <a:xfrm>
            <a:off x="1115616" y="3366499"/>
            <a:ext cx="2633597" cy="2070750"/>
          </a:xfrm>
          <a:prstGeom prst="rect">
            <a:avLst/>
          </a:prstGeom>
        </p:spPr>
      </p:pic>
      <p:pic>
        <p:nvPicPr>
          <p:cNvPr id="23" name="圖片 22"/>
          <p:cNvPicPr>
            <a:picLocks noChangeAspect="1"/>
          </p:cNvPicPr>
          <p:nvPr/>
        </p:nvPicPr>
        <p:blipFill>
          <a:blip r:embed="rId6"/>
          <a:stretch>
            <a:fillRect/>
          </a:stretch>
        </p:blipFill>
        <p:spPr>
          <a:xfrm>
            <a:off x="5382215" y="3380937"/>
            <a:ext cx="2633597" cy="2041875"/>
          </a:xfrm>
          <a:prstGeom prst="rect">
            <a:avLst/>
          </a:prstGeom>
        </p:spPr>
      </p:pic>
      <p:sp>
        <p:nvSpPr>
          <p:cNvPr id="4" name="燕尾形向右箭號 3"/>
          <p:cNvSpPr/>
          <p:nvPr/>
        </p:nvSpPr>
        <p:spPr>
          <a:xfrm>
            <a:off x="57752" y="3007048"/>
            <a:ext cx="967339" cy="903817"/>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TW" sz="1350" dirty="0">
                <a:latin typeface="Muli" pitchFamily="2" charset="0"/>
              </a:rPr>
              <a:t>Hide All</a:t>
            </a:r>
            <a:endParaRPr lang="zh-TW" altLang="en-US" sz="1350" dirty="0">
              <a:latin typeface="Muli" pitchFamily="2" charset="0"/>
            </a:endParaRPr>
          </a:p>
        </p:txBody>
      </p:sp>
      <p:sp>
        <p:nvSpPr>
          <p:cNvPr id="5" name="向上箭號 4"/>
          <p:cNvSpPr/>
          <p:nvPr/>
        </p:nvSpPr>
        <p:spPr>
          <a:xfrm>
            <a:off x="8049085" y="2726958"/>
            <a:ext cx="1094915" cy="118390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TW" sz="1350" dirty="0">
                <a:latin typeface="Muli" pitchFamily="2" charset="0"/>
              </a:rPr>
              <a:t>Show All</a:t>
            </a:r>
            <a:endParaRPr lang="zh-TW" altLang="en-US" sz="1350" dirty="0">
              <a:latin typeface="Muli" pitchFamily="2" charset="0"/>
            </a:endParaRPr>
          </a:p>
        </p:txBody>
      </p:sp>
    </p:spTree>
    <p:extLst>
      <p:ext uri="{BB962C8B-B14F-4D97-AF65-F5344CB8AC3E}">
        <p14:creationId xmlns:p14="http://schemas.microsoft.com/office/powerpoint/2010/main" val="2201679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0" presetID="10" presetClass="exit" presetSubtype="0" fill="hold" nodeType="with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3" presetID="10" presetClass="exit" presetSubtype="0" fill="hold" nodeType="withEffect">
                                  <p:stCondLst>
                                    <p:cond delay="0"/>
                                  </p:stCondLst>
                                  <p:childTnLst>
                                    <p:animEffect transition="out" filter="fade">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6" presetID="10" presetClass="exit" presetSubtype="0" fill="hold"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5" presetID="10"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8" presetID="10" presetClass="entr" presetSubtype="0" fill="hold" nodeType="with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1" presetID="1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圖表 1"/>
          <p:cNvGraphicFramePr/>
          <p:nvPr>
            <p:extLst/>
          </p:nvPr>
        </p:nvGraphicFramePr>
        <p:xfrm>
          <a:off x="285720" y="214290"/>
          <a:ext cx="8643998" cy="6429420"/>
        </p:xfrm>
        <a:graphic>
          <a:graphicData uri="http://schemas.openxmlformats.org/drawingml/2006/chart">
            <c:chart xmlns:c="http://schemas.openxmlformats.org/drawingml/2006/chart" xmlns:r="http://schemas.openxmlformats.org/officeDocument/2006/relationships" r:id="rId2"/>
          </a:graphicData>
        </a:graphic>
      </p:graphicFrame>
      <p:sp>
        <p:nvSpPr>
          <p:cNvPr id="3" name="流程圖: 抽選 2"/>
          <p:cNvSpPr/>
          <p:nvPr/>
        </p:nvSpPr>
        <p:spPr>
          <a:xfrm rot="10800000">
            <a:off x="3949780" y="15191"/>
            <a:ext cx="1214446" cy="928670"/>
          </a:xfrm>
          <a:prstGeom prst="flowChartExtra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笑臉 3"/>
          <p:cNvSpPr/>
          <p:nvPr/>
        </p:nvSpPr>
        <p:spPr>
          <a:xfrm>
            <a:off x="3857620" y="2711938"/>
            <a:ext cx="1500198" cy="150019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071934" y="3000372"/>
            <a:ext cx="970138" cy="923330"/>
          </a:xfrm>
          <a:prstGeom prst="rect">
            <a:avLst/>
          </a:prstGeom>
          <a:noFill/>
        </p:spPr>
        <p:txBody>
          <a:bodyPr wrap="none" lIns="91440" tIns="45720" rIns="91440" bIns="45720">
            <a:spAutoFit/>
          </a:bodyPr>
          <a:lstStyle/>
          <a:p>
            <a:pPr algn="ctr"/>
            <a:r>
              <a:rPr lang="en-US" altLang="zh-TW"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zh-TW"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84220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Graphic spid="2" grpId="0">
        <p:bldAsOne/>
      </p:bldGraphic>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9512" y="1268760"/>
            <a:ext cx="8856984" cy="4031873"/>
          </a:xfrm>
          <a:prstGeom prst="rect">
            <a:avLst/>
          </a:prstGeom>
        </p:spPr>
        <p:txBody>
          <a:bodyPr wrap="square">
            <a:spAutoFit/>
          </a:bodyPr>
          <a:lstStyle/>
          <a:p>
            <a:pPr marL="304800">
              <a:spcAft>
                <a:spcPts val="0"/>
              </a:spcAft>
            </a:pPr>
            <a:r>
              <a:rPr lang="zh-TW" altLang="zh-TW" sz="3200" kern="100" dirty="0">
                <a:latin typeface="Calibri" panose="020F0502020204030204" pitchFamily="34" charset="0"/>
                <a:ea typeface="王漢宗中明體注音" panose="040B0700000000000000" pitchFamily="82" charset="-120"/>
                <a:cs typeface="Times New Roman" panose="02020603050405020304" pitchFamily="18" charset="0"/>
              </a:rPr>
              <a:t>【文化園地】 </a:t>
            </a:r>
            <a:endParaRPr lang="zh-TW" altLang="zh-TW" sz="3200" kern="100" dirty="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Blip>
                <a:blip r:embed="rId2"/>
              </a:buBlip>
            </a:pPr>
            <a:r>
              <a:rPr lang="zh-TW" altLang="zh-TW" sz="3200" kern="100" dirty="0">
                <a:latin typeface="Calibri" panose="020F0502020204030204" pitchFamily="34" charset="0"/>
                <a:ea typeface="王漢宗中明體注音" panose="040B0700000000000000" pitchFamily="82" charset="-120"/>
                <a:cs typeface="Times New Roman" panose="02020603050405020304" pitchFamily="18" charset="0"/>
              </a:rPr>
              <a:t>越南人喜歡相互送花，尤其送 給女老師、媽媽或女性朋友， 送花代表他們的心意。 </a:t>
            </a:r>
            <a:endParaRPr lang="zh-TW" altLang="zh-TW" sz="3200" kern="100" dirty="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Blip>
                <a:blip r:embed="rId2"/>
              </a:buBlip>
            </a:pPr>
            <a:r>
              <a:rPr lang="zh-TW" altLang="zh-TW" sz="3200" kern="100" dirty="0">
                <a:latin typeface="Calibri" panose="020F0502020204030204" pitchFamily="34" charset="0"/>
                <a:ea typeface="王漢宗中明體注音" panose="040B0700000000000000" pitchFamily="82" charset="-120"/>
                <a:cs typeface="Times New Roman" panose="02020603050405020304" pitchFamily="18" charset="0"/>
              </a:rPr>
              <a:t>在教師節、婦女節時，學生會 買花送給媽媽及老師們，表達 對婦女、老師、媽媽等女性的 尊重和感謝。 </a:t>
            </a:r>
            <a:endParaRPr lang="zh-TW" altLang="zh-TW" sz="32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1722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261190"/>
            <a:ext cx="9144000" cy="646331"/>
          </a:xfrm>
          <a:prstGeom prst="rect">
            <a:avLst/>
          </a:prstGeom>
        </p:spPr>
        <p:txBody>
          <a:bodyPr wrap="square">
            <a:spAutoFit/>
          </a:bodyPr>
          <a:lstStyle/>
          <a:p>
            <a:pPr marL="304800" fontAlgn="ctr"/>
            <a:endParaRPr lang="zh-TW" altLang="zh-TW" sz="3600" dirty="0">
              <a:latin typeface="Tahoma" pitchFamily="34" charset="0"/>
              <a:cs typeface="Tahoma" pitchFamily="34" charset="0"/>
            </a:endParaRPr>
          </a:p>
        </p:txBody>
      </p:sp>
      <p:sp>
        <p:nvSpPr>
          <p:cNvPr id="2" name="矩形 1"/>
          <p:cNvSpPr/>
          <p:nvPr/>
        </p:nvSpPr>
        <p:spPr>
          <a:xfrm>
            <a:off x="827584" y="1084088"/>
            <a:ext cx="3262432" cy="1015663"/>
          </a:xfrm>
          <a:prstGeom prst="rect">
            <a:avLst/>
          </a:prstGeom>
        </p:spPr>
        <p:txBody>
          <a:bodyPr wrap="none">
            <a:spAutoFit/>
          </a:bodyPr>
          <a:lstStyle/>
          <a:p>
            <a:r>
              <a:rPr lang="zh-TW" altLang="zh-TW" sz="6000" b="1" dirty="0"/>
              <a:t>回家</a:t>
            </a:r>
            <a:r>
              <a:rPr lang="zh-TW" altLang="zh-TW" sz="6000" b="1" dirty="0" smtClean="0"/>
              <a:t>作業</a:t>
            </a:r>
            <a:endParaRPr lang="zh-TW" altLang="en-US" sz="6000" b="1" dirty="0">
              <a:latin typeface="Tahoma" panose="020B0604030504040204" pitchFamily="34" charset="0"/>
              <a:cs typeface="Tahoma" panose="020B0604030504040204" pitchFamily="34" charset="0"/>
            </a:endParaRPr>
          </a:p>
        </p:txBody>
      </p:sp>
      <p:sp>
        <p:nvSpPr>
          <p:cNvPr id="5" name="矩形 4">
            <a:extLst>
              <a:ext uri="{FF2B5EF4-FFF2-40B4-BE49-F238E27FC236}">
                <a16:creationId xmlns:a16="http://schemas.microsoft.com/office/drawing/2014/main" id="{A88D6049-0016-495D-B33C-C71CC6295EB9}"/>
              </a:ext>
            </a:extLst>
          </p:cNvPr>
          <p:cNvSpPr/>
          <p:nvPr/>
        </p:nvSpPr>
        <p:spPr>
          <a:xfrm>
            <a:off x="740363" y="3068960"/>
            <a:ext cx="8136904" cy="1323439"/>
          </a:xfrm>
          <a:prstGeom prst="rect">
            <a:avLst/>
          </a:prstGeom>
        </p:spPr>
        <p:txBody>
          <a:bodyPr wrap="square">
            <a:spAutoFit/>
          </a:bodyPr>
          <a:lstStyle/>
          <a:p>
            <a:r>
              <a:rPr lang="zh-TW" altLang="en-US" sz="4000" dirty="0"/>
              <a:t> </a:t>
            </a:r>
            <a:r>
              <a:rPr lang="en-US" altLang="zh-TW" sz="4000" dirty="0"/>
              <a:t>1.</a:t>
            </a:r>
            <a:r>
              <a:rPr lang="zh-TW" altLang="en-US" sz="4000" dirty="0"/>
              <a:t>回家念課文給家人聽。  </a:t>
            </a:r>
            <a:endParaRPr lang="en-US" altLang="zh-TW" sz="4000" dirty="0" smtClean="0"/>
          </a:p>
          <a:p>
            <a:r>
              <a:rPr lang="zh-TW" altLang="en-US" sz="4000" dirty="0" smtClean="0"/>
              <a:t> </a:t>
            </a:r>
            <a:r>
              <a:rPr lang="en-US" altLang="zh-TW" sz="4000" dirty="0"/>
              <a:t>2.</a:t>
            </a:r>
            <a:r>
              <a:rPr lang="zh-TW" altLang="en-US" sz="4000" dirty="0" smtClean="0"/>
              <a:t>預習下一課哦</a:t>
            </a:r>
            <a:r>
              <a:rPr lang="en-US" altLang="zh-TW" sz="4000" dirty="0" smtClean="0"/>
              <a:t>!</a:t>
            </a:r>
            <a:r>
              <a:rPr lang="zh-TW" altLang="en-US" sz="4000" dirty="0" smtClean="0"/>
              <a:t>。 </a:t>
            </a:r>
            <a:endParaRPr lang="zh-TW" altLang="en-US" sz="4000" dirty="0"/>
          </a:p>
        </p:txBody>
      </p:sp>
    </p:spTree>
    <p:extLst>
      <p:ext uri="{BB962C8B-B14F-4D97-AF65-F5344CB8AC3E}">
        <p14:creationId xmlns:p14="http://schemas.microsoft.com/office/powerpoint/2010/main" val="3216338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8189120" y="1659327"/>
            <a:ext cx="45719" cy="584775"/>
          </a:xfrm>
          <a:prstGeom prst="rect">
            <a:avLst/>
          </a:prstGeom>
          <a:noFill/>
        </p:spPr>
        <p:txBody>
          <a:bodyPr wrap="square" rtlCol="0">
            <a:spAutoFit/>
          </a:bodyPr>
          <a:lstStyle/>
          <a:p>
            <a:endParaRPr lang="zh-TW" altLang="en-US" sz="3200" dirty="0"/>
          </a:p>
        </p:txBody>
      </p:sp>
      <p:pic>
        <p:nvPicPr>
          <p:cNvPr id="4" name="圖片 3"/>
          <p:cNvPicPr>
            <a:picLocks noChangeAspect="1"/>
          </p:cNvPicPr>
          <p:nvPr/>
        </p:nvPicPr>
        <p:blipFill>
          <a:blip r:embed="rId3"/>
          <a:stretch>
            <a:fillRect/>
          </a:stretch>
        </p:blipFill>
        <p:spPr>
          <a:xfrm>
            <a:off x="7583161" y="924751"/>
            <a:ext cx="1426965" cy="1863913"/>
          </a:xfrm>
          <a:prstGeom prst="rect">
            <a:avLst/>
          </a:prstGeom>
        </p:spPr>
      </p:pic>
      <p:pic>
        <p:nvPicPr>
          <p:cNvPr id="11" name="圖片 10"/>
          <p:cNvPicPr>
            <a:picLocks noChangeAspect="1"/>
          </p:cNvPicPr>
          <p:nvPr/>
        </p:nvPicPr>
        <p:blipFill>
          <a:blip r:embed="rId4"/>
          <a:stretch>
            <a:fillRect/>
          </a:stretch>
        </p:blipFill>
        <p:spPr>
          <a:xfrm>
            <a:off x="6136721" y="2852937"/>
            <a:ext cx="1459615" cy="2019676"/>
          </a:xfrm>
          <a:prstGeom prst="rect">
            <a:avLst/>
          </a:prstGeom>
        </p:spPr>
      </p:pic>
      <p:pic>
        <p:nvPicPr>
          <p:cNvPr id="12" name="圖片 11"/>
          <p:cNvPicPr>
            <a:picLocks noChangeAspect="1"/>
          </p:cNvPicPr>
          <p:nvPr/>
        </p:nvPicPr>
        <p:blipFill>
          <a:blip r:embed="rId5"/>
          <a:stretch>
            <a:fillRect/>
          </a:stretch>
        </p:blipFill>
        <p:spPr>
          <a:xfrm>
            <a:off x="4765988" y="2852937"/>
            <a:ext cx="1277005" cy="2019675"/>
          </a:xfrm>
          <a:prstGeom prst="rect">
            <a:avLst/>
          </a:prstGeom>
        </p:spPr>
      </p:pic>
      <p:pic>
        <p:nvPicPr>
          <p:cNvPr id="19" name="圖片 18"/>
          <p:cNvPicPr>
            <a:picLocks noChangeAspect="1"/>
          </p:cNvPicPr>
          <p:nvPr/>
        </p:nvPicPr>
        <p:blipFill>
          <a:blip r:embed="rId6"/>
          <a:stretch>
            <a:fillRect/>
          </a:stretch>
        </p:blipFill>
        <p:spPr>
          <a:xfrm>
            <a:off x="35496" y="2852936"/>
            <a:ext cx="1461463" cy="2024002"/>
          </a:xfrm>
          <a:prstGeom prst="rect">
            <a:avLst/>
          </a:prstGeom>
        </p:spPr>
      </p:pic>
      <p:sp>
        <p:nvSpPr>
          <p:cNvPr id="22" name="矩形 21"/>
          <p:cNvSpPr/>
          <p:nvPr/>
        </p:nvSpPr>
        <p:spPr>
          <a:xfrm>
            <a:off x="1347186" y="116632"/>
            <a:ext cx="6537443" cy="864096"/>
          </a:xfrm>
          <a:prstGeom prst="rect">
            <a:avLst/>
          </a:prstGeom>
          <a:noFill/>
        </p:spPr>
        <p:txBody>
          <a:bodyPr wrap="none" lIns="91440" tIns="45720" rIns="91440" bIns="45720">
            <a:normAutofit lnSpcReduction="10000"/>
            <a:scene3d>
              <a:camera prst="orthographicFront"/>
              <a:lightRig rig="threePt" dir="t"/>
            </a:scene3d>
            <a:sp3d>
              <a:bevelB w="38100" h="38100" prst="angle"/>
            </a:sp3d>
          </a:bodyPr>
          <a:lstStyle/>
          <a:p>
            <a:pPr algn="ctr"/>
            <a:r>
              <a:rPr lang="en-US" altLang="zh-TW" sz="5400" dirty="0" err="1"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Bảng</a:t>
            </a:r>
            <a:r>
              <a:rPr lang="en-US" altLang="zh-TW" sz="5400" dirty="0"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en-US" altLang="zh-TW" sz="5400" dirty="0" err="1"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chữ</a:t>
            </a:r>
            <a:r>
              <a:rPr lang="en-US" altLang="zh-TW" sz="5400" dirty="0"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en-US" altLang="zh-TW" sz="5400" dirty="0" err="1"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cái</a:t>
            </a:r>
            <a:r>
              <a:rPr lang="zh-TW" altLang="en-US" sz="540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zh-TW" altLang="en-US" sz="5400" dirty="0"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字母表</a:t>
            </a:r>
            <a:endParaRPr lang="en-US" altLang="zh-TW" sz="5400" dirty="0" smtClean="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endParaRPr>
          </a:p>
        </p:txBody>
      </p:sp>
      <p:pic>
        <p:nvPicPr>
          <p:cNvPr id="20" name="圖片 19"/>
          <p:cNvPicPr>
            <a:picLocks noChangeAspect="1"/>
          </p:cNvPicPr>
          <p:nvPr/>
        </p:nvPicPr>
        <p:blipFill>
          <a:blip r:embed="rId7"/>
          <a:stretch>
            <a:fillRect/>
          </a:stretch>
        </p:blipFill>
        <p:spPr>
          <a:xfrm>
            <a:off x="35496" y="4930353"/>
            <a:ext cx="1461463" cy="1917003"/>
          </a:xfrm>
          <a:prstGeom prst="rect">
            <a:avLst/>
          </a:prstGeom>
        </p:spPr>
      </p:pic>
      <p:pic>
        <p:nvPicPr>
          <p:cNvPr id="23" name="圖片 22"/>
          <p:cNvPicPr>
            <a:picLocks noChangeAspect="1"/>
          </p:cNvPicPr>
          <p:nvPr/>
        </p:nvPicPr>
        <p:blipFill>
          <a:blip r:embed="rId8"/>
          <a:stretch>
            <a:fillRect/>
          </a:stretch>
        </p:blipFill>
        <p:spPr>
          <a:xfrm>
            <a:off x="3131840" y="4942368"/>
            <a:ext cx="1485900" cy="1943015"/>
          </a:xfrm>
          <a:prstGeom prst="rect">
            <a:avLst/>
          </a:prstGeom>
        </p:spPr>
      </p:pic>
      <p:grpSp>
        <p:nvGrpSpPr>
          <p:cNvPr id="8" name="群組 7"/>
          <p:cNvGrpSpPr/>
          <p:nvPr/>
        </p:nvGrpSpPr>
        <p:grpSpPr>
          <a:xfrm>
            <a:off x="107504" y="908722"/>
            <a:ext cx="1461463" cy="1890800"/>
            <a:chOff x="107504" y="908721"/>
            <a:chExt cx="1461463" cy="1972085"/>
          </a:xfrm>
        </p:grpSpPr>
        <p:pic>
          <p:nvPicPr>
            <p:cNvPr id="3" name="圖片 2"/>
            <p:cNvPicPr>
              <a:picLocks noChangeAspect="1"/>
            </p:cNvPicPr>
            <p:nvPr/>
          </p:nvPicPr>
          <p:blipFill>
            <a:blip r:embed="rId9"/>
            <a:stretch>
              <a:fillRect/>
            </a:stretch>
          </p:blipFill>
          <p:spPr>
            <a:xfrm>
              <a:off x="107504" y="908721"/>
              <a:ext cx="1461463" cy="1972085"/>
            </a:xfrm>
            <a:prstGeom prst="rect">
              <a:avLst/>
            </a:prstGeom>
          </p:spPr>
        </p:pic>
        <p:sp>
          <p:nvSpPr>
            <p:cNvPr id="7" name="橢圓 6"/>
            <p:cNvSpPr/>
            <p:nvPr/>
          </p:nvSpPr>
          <p:spPr>
            <a:xfrm>
              <a:off x="265525" y="2132856"/>
              <a:ext cx="1035144" cy="6366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solidFill>
                    <a:schemeClr val="tx1"/>
                  </a:solidFill>
                  <a:latin typeface="Muli" pitchFamily="2" charset="0"/>
                </a:rPr>
                <a:t>A  </a:t>
              </a:r>
              <a:r>
                <a:rPr lang="en-US" altLang="zh-TW" sz="2000" dirty="0" err="1" smtClean="0">
                  <a:solidFill>
                    <a:schemeClr val="tx1"/>
                  </a:solidFill>
                  <a:latin typeface="Muli" pitchFamily="2" charset="0"/>
                </a:rPr>
                <a:t>a</a:t>
              </a:r>
              <a:endParaRPr lang="zh-TW" altLang="en-US" sz="2000" dirty="0">
                <a:solidFill>
                  <a:schemeClr val="tx1"/>
                </a:solidFill>
                <a:latin typeface="Muli" pitchFamily="2" charset="0"/>
              </a:endParaRPr>
            </a:p>
          </p:txBody>
        </p:sp>
      </p:grpSp>
      <p:pic>
        <p:nvPicPr>
          <p:cNvPr id="9" name="圖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3478" y="903878"/>
            <a:ext cx="1536369" cy="1895643"/>
          </a:xfrm>
          <a:prstGeom prst="rect">
            <a:avLst/>
          </a:prstGeom>
        </p:spPr>
      </p:pic>
      <p:pic>
        <p:nvPicPr>
          <p:cNvPr id="10" name="圖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9760" y="926885"/>
            <a:ext cx="1496168" cy="1842596"/>
          </a:xfrm>
          <a:prstGeom prst="rect">
            <a:avLst/>
          </a:prstGeom>
        </p:spPr>
      </p:pic>
      <p:pic>
        <p:nvPicPr>
          <p:cNvPr id="27" name="圖片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8643" y="924751"/>
            <a:ext cx="1395525" cy="1851108"/>
          </a:xfrm>
          <a:prstGeom prst="rect">
            <a:avLst/>
          </a:prstGeom>
        </p:spPr>
      </p:pic>
      <p:pic>
        <p:nvPicPr>
          <p:cNvPr id="28" name="圖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9947" y="924752"/>
            <a:ext cx="1571436" cy="1844730"/>
          </a:xfrm>
          <a:prstGeom prst="rect">
            <a:avLst/>
          </a:prstGeom>
        </p:spPr>
      </p:pic>
      <p:pic>
        <p:nvPicPr>
          <p:cNvPr id="29" name="圖片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31840" y="2844665"/>
            <a:ext cx="1566479" cy="2027947"/>
          </a:xfrm>
          <a:prstGeom prst="rect">
            <a:avLst/>
          </a:prstGeom>
        </p:spPr>
      </p:pic>
      <p:grpSp>
        <p:nvGrpSpPr>
          <p:cNvPr id="31" name="群組 30"/>
          <p:cNvGrpSpPr/>
          <p:nvPr/>
        </p:nvGrpSpPr>
        <p:grpSpPr>
          <a:xfrm>
            <a:off x="1564534" y="2852936"/>
            <a:ext cx="1555523" cy="2029682"/>
            <a:chOff x="1564534" y="2852936"/>
            <a:chExt cx="1555523" cy="2029682"/>
          </a:xfrm>
        </p:grpSpPr>
        <p:pic>
          <p:nvPicPr>
            <p:cNvPr id="18" name="圖片 17"/>
            <p:cNvPicPr>
              <a:picLocks noChangeAspect="1"/>
            </p:cNvPicPr>
            <p:nvPr/>
          </p:nvPicPr>
          <p:blipFill>
            <a:blip r:embed="rId15"/>
            <a:stretch>
              <a:fillRect/>
            </a:stretch>
          </p:blipFill>
          <p:spPr>
            <a:xfrm>
              <a:off x="1564534" y="2852936"/>
              <a:ext cx="1555523" cy="2029682"/>
            </a:xfrm>
            <a:prstGeom prst="rect">
              <a:avLst/>
            </a:prstGeom>
          </p:spPr>
        </p:pic>
        <p:sp>
          <p:nvSpPr>
            <p:cNvPr id="30" name="矩形 29"/>
            <p:cNvSpPr/>
            <p:nvPr/>
          </p:nvSpPr>
          <p:spPr>
            <a:xfrm>
              <a:off x="2051720" y="4077072"/>
              <a:ext cx="891679" cy="28803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latin typeface="Muli" pitchFamily="2" charset="0"/>
                </a:rPr>
                <a:t>hoa</a:t>
              </a:r>
              <a:endParaRPr lang="zh-TW" altLang="en-US" dirty="0">
                <a:solidFill>
                  <a:schemeClr val="tx1"/>
                </a:solidFill>
                <a:latin typeface="Muli" pitchFamily="2" charset="0"/>
              </a:endParaRPr>
            </a:p>
          </p:txBody>
        </p:sp>
      </p:grpSp>
      <p:grpSp>
        <p:nvGrpSpPr>
          <p:cNvPr id="33" name="群組 32"/>
          <p:cNvGrpSpPr/>
          <p:nvPr/>
        </p:nvGrpSpPr>
        <p:grpSpPr>
          <a:xfrm>
            <a:off x="7605707" y="2826327"/>
            <a:ext cx="1417715" cy="2046285"/>
            <a:chOff x="7605707" y="2852937"/>
            <a:chExt cx="1417715" cy="2019675"/>
          </a:xfrm>
        </p:grpSpPr>
        <p:pic>
          <p:nvPicPr>
            <p:cNvPr id="6" name="圖片 5"/>
            <p:cNvPicPr>
              <a:picLocks noChangeAspect="1"/>
            </p:cNvPicPr>
            <p:nvPr/>
          </p:nvPicPr>
          <p:blipFill>
            <a:blip r:embed="rId16"/>
            <a:stretch>
              <a:fillRect/>
            </a:stretch>
          </p:blipFill>
          <p:spPr>
            <a:xfrm>
              <a:off x="7605707" y="2852937"/>
              <a:ext cx="1417715" cy="2019675"/>
            </a:xfrm>
            <a:prstGeom prst="rect">
              <a:avLst/>
            </a:prstGeom>
          </p:spPr>
        </p:pic>
        <p:sp>
          <p:nvSpPr>
            <p:cNvPr id="32" name="矩形 31"/>
            <p:cNvSpPr/>
            <p:nvPr/>
          </p:nvSpPr>
          <p:spPr>
            <a:xfrm>
              <a:off x="8028384" y="4077072"/>
              <a:ext cx="864096" cy="28803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err="1" smtClean="0">
                  <a:solidFill>
                    <a:schemeClr val="tx1"/>
                  </a:solidFill>
                  <a:latin typeface="Muli" pitchFamily="2" charset="0"/>
                </a:rPr>
                <a:t>đồng</a:t>
              </a:r>
              <a:r>
                <a:rPr lang="en-US" altLang="zh-TW" sz="1200" dirty="0" smtClean="0">
                  <a:solidFill>
                    <a:schemeClr val="tx1"/>
                  </a:solidFill>
                  <a:latin typeface="Muli" pitchFamily="2" charset="0"/>
                </a:rPr>
                <a:t> </a:t>
              </a:r>
              <a:r>
                <a:rPr lang="en-US" altLang="zh-TW" sz="1200" dirty="0" err="1" smtClean="0">
                  <a:solidFill>
                    <a:schemeClr val="tx1"/>
                  </a:solidFill>
                  <a:latin typeface="Muli" pitchFamily="2" charset="0"/>
                </a:rPr>
                <a:t>hồ</a:t>
              </a:r>
              <a:endParaRPr lang="zh-TW" altLang="en-US" sz="1200" dirty="0">
                <a:solidFill>
                  <a:schemeClr val="tx1"/>
                </a:solidFill>
                <a:latin typeface="Muli" pitchFamily="2" charset="0"/>
              </a:endParaRPr>
            </a:p>
          </p:txBody>
        </p:sp>
      </p:grpSp>
      <p:grpSp>
        <p:nvGrpSpPr>
          <p:cNvPr id="38" name="群組 37"/>
          <p:cNvGrpSpPr/>
          <p:nvPr/>
        </p:nvGrpSpPr>
        <p:grpSpPr>
          <a:xfrm>
            <a:off x="1547664" y="4930353"/>
            <a:ext cx="1572393" cy="1955031"/>
            <a:chOff x="1547664" y="4930353"/>
            <a:chExt cx="1572393" cy="1955031"/>
          </a:xfrm>
        </p:grpSpPr>
        <p:pic>
          <p:nvPicPr>
            <p:cNvPr id="21" name="圖片 20"/>
            <p:cNvPicPr>
              <a:picLocks noChangeAspect="1"/>
            </p:cNvPicPr>
            <p:nvPr/>
          </p:nvPicPr>
          <p:blipFill>
            <a:blip r:embed="rId17"/>
            <a:stretch>
              <a:fillRect/>
            </a:stretch>
          </p:blipFill>
          <p:spPr>
            <a:xfrm>
              <a:off x="1547664" y="4930353"/>
              <a:ext cx="1572393" cy="1955031"/>
            </a:xfrm>
            <a:prstGeom prst="rect">
              <a:avLst/>
            </a:prstGeom>
          </p:spPr>
        </p:pic>
        <p:sp>
          <p:nvSpPr>
            <p:cNvPr id="34" name="矩形 33"/>
            <p:cNvSpPr/>
            <p:nvPr/>
          </p:nvSpPr>
          <p:spPr>
            <a:xfrm>
              <a:off x="2123728" y="6021288"/>
              <a:ext cx="839659" cy="36004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latin typeface="Muli" pitchFamily="2" charset="0"/>
                </a:rPr>
                <a:t>lá</a:t>
              </a:r>
              <a:endParaRPr lang="zh-TW" altLang="en-US" dirty="0">
                <a:solidFill>
                  <a:schemeClr val="tx1"/>
                </a:solidFill>
                <a:latin typeface="Muli" pitchFamily="2" charset="0"/>
              </a:endParaRPr>
            </a:p>
          </p:txBody>
        </p:sp>
      </p:grpSp>
      <p:grpSp>
        <p:nvGrpSpPr>
          <p:cNvPr id="39" name="群組 38"/>
          <p:cNvGrpSpPr/>
          <p:nvPr/>
        </p:nvGrpSpPr>
        <p:grpSpPr>
          <a:xfrm>
            <a:off x="4644008" y="4955403"/>
            <a:ext cx="1438537" cy="1929979"/>
            <a:chOff x="4644008" y="4955403"/>
            <a:chExt cx="1438537" cy="1929979"/>
          </a:xfrm>
        </p:grpSpPr>
        <p:pic>
          <p:nvPicPr>
            <p:cNvPr id="24" name="圖片 23"/>
            <p:cNvPicPr>
              <a:picLocks noChangeAspect="1"/>
            </p:cNvPicPr>
            <p:nvPr/>
          </p:nvPicPr>
          <p:blipFill>
            <a:blip r:embed="rId18"/>
            <a:stretch>
              <a:fillRect/>
            </a:stretch>
          </p:blipFill>
          <p:spPr>
            <a:xfrm>
              <a:off x="4644008" y="4955403"/>
              <a:ext cx="1438537" cy="1929979"/>
            </a:xfrm>
            <a:prstGeom prst="rect">
              <a:avLst/>
            </a:prstGeom>
          </p:spPr>
        </p:pic>
        <p:sp>
          <p:nvSpPr>
            <p:cNvPr id="35" name="矩形 34"/>
            <p:cNvSpPr/>
            <p:nvPr/>
          </p:nvSpPr>
          <p:spPr>
            <a:xfrm>
              <a:off x="5028485" y="6021288"/>
              <a:ext cx="839659" cy="36004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latin typeface="Muli" pitchFamily="2" charset="0"/>
                </a:rPr>
                <a:t>n</a:t>
              </a:r>
              <a:r>
                <a:rPr lang="en-US" altLang="zh-TW" dirty="0" err="1">
                  <a:solidFill>
                    <a:schemeClr val="tx1"/>
                  </a:solidFill>
                  <a:latin typeface="Muli" pitchFamily="2" charset="0"/>
                </a:rPr>
                <a:t>a</a:t>
              </a:r>
              <a:endParaRPr lang="zh-TW" altLang="en-US" dirty="0">
                <a:solidFill>
                  <a:schemeClr val="tx1"/>
                </a:solidFill>
                <a:latin typeface="Muli" pitchFamily="2" charset="0"/>
              </a:endParaRPr>
            </a:p>
          </p:txBody>
        </p:sp>
      </p:grpSp>
      <p:grpSp>
        <p:nvGrpSpPr>
          <p:cNvPr id="40" name="群組 39"/>
          <p:cNvGrpSpPr/>
          <p:nvPr/>
        </p:nvGrpSpPr>
        <p:grpSpPr>
          <a:xfrm>
            <a:off x="6084168" y="4930353"/>
            <a:ext cx="1571625" cy="1955029"/>
            <a:chOff x="6084168" y="4930353"/>
            <a:chExt cx="1571625" cy="1955029"/>
          </a:xfrm>
        </p:grpSpPr>
        <p:pic>
          <p:nvPicPr>
            <p:cNvPr id="25" name="圖片 24"/>
            <p:cNvPicPr>
              <a:picLocks noChangeAspect="1"/>
            </p:cNvPicPr>
            <p:nvPr/>
          </p:nvPicPr>
          <p:blipFill>
            <a:blip r:embed="rId19"/>
            <a:stretch>
              <a:fillRect/>
            </a:stretch>
          </p:blipFill>
          <p:spPr>
            <a:xfrm>
              <a:off x="6084168" y="4930353"/>
              <a:ext cx="1571625" cy="1955029"/>
            </a:xfrm>
            <a:prstGeom prst="rect">
              <a:avLst/>
            </a:prstGeom>
          </p:spPr>
        </p:pic>
        <p:sp>
          <p:nvSpPr>
            <p:cNvPr id="36" name="矩形 35"/>
            <p:cNvSpPr/>
            <p:nvPr/>
          </p:nvSpPr>
          <p:spPr>
            <a:xfrm>
              <a:off x="6516216" y="5949280"/>
              <a:ext cx="839659" cy="36004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latin typeface="Muli" pitchFamily="2" charset="0"/>
                </a:rPr>
                <a:t>ong</a:t>
              </a:r>
              <a:endParaRPr lang="zh-TW" altLang="en-US" dirty="0">
                <a:solidFill>
                  <a:schemeClr val="tx1"/>
                </a:solidFill>
                <a:latin typeface="Muli" pitchFamily="2" charset="0"/>
              </a:endParaRPr>
            </a:p>
          </p:txBody>
        </p:sp>
      </p:grpSp>
      <p:grpSp>
        <p:nvGrpSpPr>
          <p:cNvPr id="41" name="群組 40"/>
          <p:cNvGrpSpPr/>
          <p:nvPr/>
        </p:nvGrpSpPr>
        <p:grpSpPr>
          <a:xfrm>
            <a:off x="7527355" y="4930353"/>
            <a:ext cx="1519037" cy="1955031"/>
            <a:chOff x="7527355" y="4891795"/>
            <a:chExt cx="1519037" cy="1993589"/>
          </a:xfrm>
        </p:grpSpPr>
        <p:pic>
          <p:nvPicPr>
            <p:cNvPr id="26" name="圖片 25"/>
            <p:cNvPicPr>
              <a:picLocks noChangeAspect="1"/>
            </p:cNvPicPr>
            <p:nvPr/>
          </p:nvPicPr>
          <p:blipFill>
            <a:blip r:embed="rId20"/>
            <a:stretch>
              <a:fillRect/>
            </a:stretch>
          </p:blipFill>
          <p:spPr>
            <a:xfrm>
              <a:off x="7527355" y="4891795"/>
              <a:ext cx="1519037" cy="1993589"/>
            </a:xfrm>
            <a:prstGeom prst="rect">
              <a:avLst/>
            </a:prstGeom>
          </p:spPr>
        </p:pic>
        <p:sp>
          <p:nvSpPr>
            <p:cNvPr id="37" name="矩形 36"/>
            <p:cNvSpPr/>
            <p:nvPr/>
          </p:nvSpPr>
          <p:spPr>
            <a:xfrm>
              <a:off x="8100392" y="5949280"/>
              <a:ext cx="839659" cy="36004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latin typeface="Muli" pitchFamily="2" charset="0"/>
                </a:rPr>
                <a:t>ông</a:t>
              </a:r>
              <a:endParaRPr lang="zh-TW" altLang="en-US" dirty="0">
                <a:solidFill>
                  <a:schemeClr val="tx1"/>
                </a:solidFill>
                <a:latin typeface="Muli" pitchFamily="2" charset="0"/>
              </a:endParaRPr>
            </a:p>
          </p:txBody>
        </p:sp>
      </p:grpSp>
    </p:spTree>
    <p:extLst>
      <p:ext uri="{BB962C8B-B14F-4D97-AF65-F5344CB8AC3E}">
        <p14:creationId xmlns:p14="http://schemas.microsoft.com/office/powerpoint/2010/main" val="340965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1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up)">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1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left)">
                                      <p:cBhvr>
                                        <p:cTn id="72" dur="1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1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left)">
                                      <p:cBhvr>
                                        <p:cTn id="82" dur="10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10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down)">
                                      <p:cBhvr>
                                        <p:cTn id="9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75656" y="1052736"/>
            <a:ext cx="5880896" cy="4214818"/>
          </a:xfrm>
          <a:prstGeom prst="rect">
            <a:avLst/>
          </a:prstGeom>
          <a:noFill/>
        </p:spPr>
        <p:txBody>
          <a:bodyPr wrap="none" lIns="91440" tIns="45720" rIns="91440" bIns="45720">
            <a:prstTxWarp prst="textInflateBottom">
              <a:avLst/>
            </a:prstTxWarp>
            <a:spAutoFit/>
          </a:bodyPr>
          <a:lstStyle/>
          <a:p>
            <a:pPr algn="ctr"/>
            <a:r>
              <a:rPr lang="en-US" altLang="zh-TW" sz="5400" b="1" cap="none" spc="0"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rPr>
              <a:t>Cảm</a:t>
            </a:r>
            <a:r>
              <a:rPr lang="en-US" altLang="zh-TW"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rPr>
              <a:t> </a:t>
            </a:r>
            <a:r>
              <a:rPr lang="en-US" altLang="zh-TW" sz="5400" b="1" cap="none" spc="0"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rPr>
              <a:t>ơn</a:t>
            </a:r>
            <a:r>
              <a:rPr lang="en-US" altLang="zh-TW"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rPr>
              <a:t>! </a:t>
            </a:r>
          </a:p>
          <a:p>
            <a:pPr algn="ctr"/>
            <a:r>
              <a:rPr lang="zh-TW" alt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rPr>
              <a:t>謝謝大家</a:t>
            </a:r>
            <a:r>
              <a:rPr lang="en-US" altLang="zh-TW"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rPr>
              <a:t>!</a:t>
            </a:r>
            <a:endParaRPr lang="zh-TW" alt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uli" pitchFamily="2" charset="0"/>
            </a:endParaRPr>
          </a:p>
        </p:txBody>
      </p:sp>
      <p:sp>
        <p:nvSpPr>
          <p:cNvPr id="3" name="圓角矩形 2"/>
          <p:cNvSpPr/>
          <p:nvPr/>
        </p:nvSpPr>
        <p:spPr>
          <a:xfrm>
            <a:off x="-36512" y="4392488"/>
            <a:ext cx="9180512" cy="2492896"/>
          </a:xfrm>
          <a:prstGeom prst="roundRect">
            <a:avLst/>
          </a:prstGeom>
          <a:blipFill>
            <a:blip r:embed="rId2"/>
            <a:stretch>
              <a:fillRect/>
            </a:stretch>
          </a:blip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1868156"/>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428857" y="3139859"/>
            <a:ext cx="34289" cy="461665"/>
          </a:xfrm>
          <a:prstGeom prst="rect">
            <a:avLst/>
          </a:prstGeom>
          <a:noFill/>
        </p:spPr>
        <p:txBody>
          <a:bodyPr wrap="square" rtlCol="0">
            <a:spAutoFit/>
          </a:bodyPr>
          <a:lstStyle/>
          <a:p>
            <a:endParaRPr lang="zh-TW" altLang="en-US" sz="2400" dirty="0"/>
          </a:p>
        </p:txBody>
      </p:sp>
      <p:sp>
        <p:nvSpPr>
          <p:cNvPr id="22" name="矩形 21"/>
          <p:cNvSpPr/>
          <p:nvPr/>
        </p:nvSpPr>
        <p:spPr>
          <a:xfrm>
            <a:off x="3097921" y="998730"/>
            <a:ext cx="2948162" cy="1315745"/>
          </a:xfrm>
          <a:prstGeom prst="rect">
            <a:avLst/>
          </a:prstGeom>
          <a:noFill/>
        </p:spPr>
        <p:txBody>
          <a:bodyPr wrap="none" lIns="68580" tIns="34290" rIns="68580" bIns="34290">
            <a:normAutofit/>
            <a:scene3d>
              <a:camera prst="orthographicFront"/>
              <a:lightRig rig="threePt" dir="t"/>
            </a:scene3d>
            <a:sp3d>
              <a:bevelB w="38100" h="38100" prst="angle"/>
            </a:sp3d>
          </a:bodyPr>
          <a:lstStyle/>
          <a:p>
            <a:pPr algn="ctr"/>
            <a:r>
              <a:rPr lang="en-US" altLang="zh-TW" sz="4050" dirty="0" err="1">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Bảng</a:t>
            </a:r>
            <a:r>
              <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en-US" altLang="zh-TW" sz="4050" dirty="0" err="1">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chữ</a:t>
            </a:r>
            <a:r>
              <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 </a:t>
            </a:r>
            <a:r>
              <a:rPr lang="en-US" altLang="zh-TW" sz="4050" dirty="0" err="1">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cái</a:t>
            </a:r>
            <a:endPar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endParaRPr>
          </a:p>
          <a:p>
            <a:pPr algn="ctr"/>
            <a:r>
              <a:rPr lang="zh-TW" altLang="en-US"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rPr>
              <a:t>字母表</a:t>
            </a:r>
            <a:endParaRPr lang="en-US" altLang="zh-TW" sz="4050" dirty="0">
              <a:ln>
                <a:solidFill>
                  <a:schemeClr val="tx1"/>
                </a:solidFill>
              </a:ln>
              <a:solidFill>
                <a:srgbClr val="FCFCFC"/>
              </a:solidFill>
              <a:effectLst>
                <a:glow rad="228600">
                  <a:schemeClr val="accent6">
                    <a:satMod val="175000"/>
                    <a:alpha val="40000"/>
                  </a:schemeClr>
                </a:glow>
                <a:outerShdw blurRad="50800" dist="38100" dir="2700000" algn="tl" rotWithShape="0">
                  <a:prstClr val="black">
                    <a:alpha val="40000"/>
                  </a:prstClr>
                </a:outerShdw>
              </a:effectLst>
            </a:endParaRPr>
          </a:p>
        </p:txBody>
      </p:sp>
      <p:pic>
        <p:nvPicPr>
          <p:cNvPr id="23" name="圖片 22"/>
          <p:cNvPicPr>
            <a:picLocks noChangeAspect="1"/>
          </p:cNvPicPr>
          <p:nvPr/>
        </p:nvPicPr>
        <p:blipFill>
          <a:blip r:embed="rId3"/>
          <a:stretch>
            <a:fillRect/>
          </a:stretch>
        </p:blipFill>
        <p:spPr>
          <a:xfrm>
            <a:off x="284274" y="2648055"/>
            <a:ext cx="1132285" cy="1518002"/>
          </a:xfrm>
          <a:prstGeom prst="rect">
            <a:avLst/>
          </a:prstGeom>
        </p:spPr>
      </p:pic>
      <p:pic>
        <p:nvPicPr>
          <p:cNvPr id="24" name="圖片 23"/>
          <p:cNvPicPr>
            <a:picLocks noChangeAspect="1"/>
          </p:cNvPicPr>
          <p:nvPr/>
        </p:nvPicPr>
        <p:blipFill>
          <a:blip r:embed="rId4"/>
          <a:stretch>
            <a:fillRect/>
          </a:stretch>
        </p:blipFill>
        <p:spPr>
          <a:xfrm>
            <a:off x="1753252" y="2648055"/>
            <a:ext cx="1234687" cy="1525507"/>
          </a:xfrm>
          <a:prstGeom prst="rect">
            <a:avLst/>
          </a:prstGeom>
        </p:spPr>
      </p:pic>
      <p:pic>
        <p:nvPicPr>
          <p:cNvPr id="25" name="圖片 24"/>
          <p:cNvPicPr>
            <a:picLocks noChangeAspect="1"/>
          </p:cNvPicPr>
          <p:nvPr/>
        </p:nvPicPr>
        <p:blipFill>
          <a:blip r:embed="rId5"/>
          <a:stretch>
            <a:fillRect/>
          </a:stretch>
        </p:blipFill>
        <p:spPr>
          <a:xfrm>
            <a:off x="3354223" y="2636912"/>
            <a:ext cx="1145769" cy="1529145"/>
          </a:xfrm>
          <a:prstGeom prst="rect">
            <a:avLst/>
          </a:prstGeom>
        </p:spPr>
      </p:pic>
      <p:pic>
        <p:nvPicPr>
          <p:cNvPr id="26" name="圖片 25"/>
          <p:cNvPicPr>
            <a:picLocks noChangeAspect="1"/>
          </p:cNvPicPr>
          <p:nvPr/>
        </p:nvPicPr>
        <p:blipFill>
          <a:blip r:embed="rId6"/>
          <a:stretch>
            <a:fillRect/>
          </a:stretch>
        </p:blipFill>
        <p:spPr>
          <a:xfrm>
            <a:off x="6985967" y="4682776"/>
            <a:ext cx="1114425" cy="1518002"/>
          </a:xfrm>
          <a:prstGeom prst="rect">
            <a:avLst/>
          </a:prstGeom>
        </p:spPr>
      </p:pic>
      <p:pic>
        <p:nvPicPr>
          <p:cNvPr id="27" name="圖片 26"/>
          <p:cNvPicPr>
            <a:picLocks noChangeAspect="1"/>
          </p:cNvPicPr>
          <p:nvPr/>
        </p:nvPicPr>
        <p:blipFill>
          <a:blip r:embed="rId7"/>
          <a:stretch>
            <a:fillRect/>
          </a:stretch>
        </p:blipFill>
        <p:spPr>
          <a:xfrm>
            <a:off x="5440966" y="4682776"/>
            <a:ext cx="1192685" cy="1532390"/>
          </a:xfrm>
          <a:prstGeom prst="rect">
            <a:avLst/>
          </a:prstGeom>
        </p:spPr>
      </p:pic>
      <p:pic>
        <p:nvPicPr>
          <p:cNvPr id="28" name="圖片 27"/>
          <p:cNvPicPr>
            <a:picLocks noChangeAspect="1"/>
          </p:cNvPicPr>
          <p:nvPr/>
        </p:nvPicPr>
        <p:blipFill>
          <a:blip r:embed="rId8"/>
          <a:stretch>
            <a:fillRect/>
          </a:stretch>
        </p:blipFill>
        <p:spPr>
          <a:xfrm>
            <a:off x="3895551" y="4682777"/>
            <a:ext cx="1157578" cy="1518002"/>
          </a:xfrm>
          <a:prstGeom prst="rect">
            <a:avLst/>
          </a:prstGeom>
        </p:spPr>
      </p:pic>
      <p:pic>
        <p:nvPicPr>
          <p:cNvPr id="16" name="圖片 15"/>
          <p:cNvPicPr>
            <a:picLocks noChangeAspect="1"/>
          </p:cNvPicPr>
          <p:nvPr/>
        </p:nvPicPr>
        <p:blipFill>
          <a:blip r:embed="rId9"/>
          <a:stretch>
            <a:fillRect/>
          </a:stretch>
        </p:blipFill>
        <p:spPr>
          <a:xfrm>
            <a:off x="4846173" y="2648055"/>
            <a:ext cx="1237995" cy="1570885"/>
          </a:xfrm>
          <a:prstGeom prst="rect">
            <a:avLst/>
          </a:prstGeom>
        </p:spPr>
      </p:pic>
      <p:pic>
        <p:nvPicPr>
          <p:cNvPr id="17" name="圖片 16"/>
          <p:cNvPicPr>
            <a:picLocks noChangeAspect="1"/>
          </p:cNvPicPr>
          <p:nvPr/>
        </p:nvPicPr>
        <p:blipFill>
          <a:blip r:embed="rId10"/>
          <a:stretch>
            <a:fillRect/>
          </a:stretch>
        </p:blipFill>
        <p:spPr>
          <a:xfrm>
            <a:off x="6358226" y="2648307"/>
            <a:ext cx="1166102" cy="1570633"/>
          </a:xfrm>
          <a:prstGeom prst="rect">
            <a:avLst/>
          </a:prstGeom>
        </p:spPr>
      </p:pic>
      <p:pic>
        <p:nvPicPr>
          <p:cNvPr id="18" name="圖片 17"/>
          <p:cNvPicPr>
            <a:picLocks noChangeAspect="1"/>
          </p:cNvPicPr>
          <p:nvPr/>
        </p:nvPicPr>
        <p:blipFill>
          <a:blip r:embed="rId11"/>
          <a:stretch>
            <a:fillRect/>
          </a:stretch>
        </p:blipFill>
        <p:spPr>
          <a:xfrm>
            <a:off x="7734624" y="2671999"/>
            <a:ext cx="1157855" cy="1546940"/>
          </a:xfrm>
          <a:prstGeom prst="rect">
            <a:avLst/>
          </a:prstGeom>
        </p:spPr>
      </p:pic>
      <p:pic>
        <p:nvPicPr>
          <p:cNvPr id="19" name="圖片 18"/>
          <p:cNvPicPr>
            <a:picLocks noChangeAspect="1"/>
          </p:cNvPicPr>
          <p:nvPr/>
        </p:nvPicPr>
        <p:blipFill>
          <a:blip r:embed="rId12"/>
          <a:stretch>
            <a:fillRect/>
          </a:stretch>
        </p:blipFill>
        <p:spPr>
          <a:xfrm>
            <a:off x="943223" y="4682776"/>
            <a:ext cx="1214340" cy="1554536"/>
          </a:xfrm>
          <a:prstGeom prst="rect">
            <a:avLst/>
          </a:prstGeom>
        </p:spPr>
      </p:pic>
      <p:pic>
        <p:nvPicPr>
          <p:cNvPr id="20" name="圖片 19"/>
          <p:cNvPicPr>
            <a:picLocks noChangeAspect="1"/>
          </p:cNvPicPr>
          <p:nvPr/>
        </p:nvPicPr>
        <p:blipFill>
          <a:blip r:embed="rId13"/>
          <a:stretch>
            <a:fillRect/>
          </a:stretch>
        </p:blipFill>
        <p:spPr>
          <a:xfrm>
            <a:off x="2382765" y="4704298"/>
            <a:ext cx="1152746" cy="1511492"/>
          </a:xfrm>
          <a:prstGeom prst="rect">
            <a:avLst/>
          </a:prstGeom>
        </p:spPr>
      </p:pic>
    </p:spTree>
    <p:extLst>
      <p:ext uri="{BB962C8B-B14F-4D97-AF65-F5344CB8AC3E}">
        <p14:creationId xmlns:p14="http://schemas.microsoft.com/office/powerpoint/2010/main" val="35029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strips(down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1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1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125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1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125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1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434"/>
            <a:ext cx="4788024" cy="6858000"/>
          </a:xfrm>
          <a:prstGeom prst="rect">
            <a:avLst/>
          </a:prstGeom>
        </p:spPr>
      </p:pic>
      <p:sp>
        <p:nvSpPr>
          <p:cNvPr id="3" name="矩形 2"/>
          <p:cNvSpPr/>
          <p:nvPr/>
        </p:nvSpPr>
        <p:spPr>
          <a:xfrm>
            <a:off x="251520" y="199780"/>
            <a:ext cx="4104456" cy="6370975"/>
          </a:xfrm>
          <a:prstGeom prst="rect">
            <a:avLst/>
          </a:prstGeom>
        </p:spPr>
        <p:txBody>
          <a:bodyPr wrap="square">
            <a:spAutoFit/>
          </a:bodyPr>
          <a:lstStyle/>
          <a:p>
            <a:r>
              <a:rPr lang="zh-TW" altLang="en-US" sz="1700" dirty="0">
                <a:latin typeface="Muli" pitchFamily="2" charset="0"/>
              </a:rPr>
              <a:t>💥</a:t>
            </a:r>
            <a:r>
              <a:rPr lang="vi-VN" altLang="zh-TW" sz="1700" dirty="0">
                <a:latin typeface="Muli" pitchFamily="2" charset="0"/>
              </a:rPr>
              <a:t>HƯỚNG DẪN THẮT KHĂN, THÁO KHĂN QUÀNG ĐỎ</a:t>
            </a:r>
          </a:p>
          <a:p>
            <a:endParaRPr lang="vi-VN" altLang="zh-TW" sz="1700" dirty="0">
              <a:latin typeface="Muli" pitchFamily="2" charset="0"/>
            </a:endParaRPr>
          </a:p>
          <a:p>
            <a:r>
              <a:rPr lang="vi-VN" altLang="zh-TW" sz="1700" dirty="0">
                <a:latin typeface="Muli" pitchFamily="2" charset="0"/>
              </a:rPr>
              <a:t>1. Thắt khăn quàng đỏ</a:t>
            </a:r>
          </a:p>
          <a:p>
            <a:r>
              <a:rPr lang="vi-VN" altLang="zh-TW" sz="1700" dirty="0">
                <a:latin typeface="Muli" pitchFamily="2" charset="0"/>
              </a:rPr>
              <a:t>- Tay phải cầm một phần ba chiều dài của khăn.</a:t>
            </a:r>
          </a:p>
          <a:p>
            <a:r>
              <a:rPr lang="vi-VN" altLang="zh-TW" sz="1700" dirty="0">
                <a:latin typeface="Muli" pitchFamily="2" charset="0"/>
              </a:rPr>
              <a:t>- Dùng hai tay dựng cổ áo.</a:t>
            </a:r>
          </a:p>
          <a:p>
            <a:r>
              <a:rPr lang="vi-VN" altLang="zh-TW" sz="1700" dirty="0">
                <a:latin typeface="Muli" pitchFamily="2" charset="0"/>
              </a:rPr>
              <a:t>- Tay trái vuốt nhẹ chiều dài mép khăn, cầm một phần hai phần dải khăn còn lại.</a:t>
            </a:r>
          </a:p>
          <a:p>
            <a:r>
              <a:rPr lang="vi-VN" altLang="zh-TW" sz="1700" dirty="0">
                <a:latin typeface="Muli" pitchFamily="2" charset="0"/>
              </a:rPr>
              <a:t>- Gấp xếp đổi chiều cạnh đáy khăn, để phần chiều cao khăn còn khoảng 15cm.</a:t>
            </a:r>
          </a:p>
          <a:p>
            <a:r>
              <a:rPr lang="vi-VN" altLang="zh-TW" sz="1700" dirty="0">
                <a:latin typeface="Muli" pitchFamily="2" charset="0"/>
              </a:rPr>
              <a:t>- Đặt khăn vào cổ áo, so hai đầu khăn bằng nhau.</a:t>
            </a:r>
          </a:p>
          <a:p>
            <a:r>
              <a:rPr lang="vi-VN" altLang="zh-TW" sz="1700" dirty="0">
                <a:latin typeface="Muli" pitchFamily="2" charset="0"/>
              </a:rPr>
              <a:t>- Đặt dải khăn bên trái lên trên dải khăn bên phải, vòng đuôi khăn bên trái vào trong, đưa lên kéo ra phía ngoài tạo thành nút thứ nhất với dải khăn bên phải (vị trí nút khăn tương đương với khuy áo thứ hai từ trên xuống).</a:t>
            </a:r>
          </a:p>
          <a:p>
            <a:r>
              <a:rPr lang="vi-VN" altLang="zh-TW" sz="1700" dirty="0">
                <a:latin typeface="Muli" pitchFamily="2" charset="0"/>
              </a:rPr>
              <a:t>- Lấy dải khăn bên trái vòng xuống phía dưới dải khăn bên phải theo chiều từ trái sang phải và buộc tiếp thành nút thứ hai với dải khăn bên phải.</a:t>
            </a:r>
            <a:endParaRPr lang="zh-TW" altLang="en-US" sz="1700" dirty="0">
              <a:latin typeface="Muli" pitchFamily="2" charset="0"/>
            </a:endParaRPr>
          </a:p>
        </p:txBody>
      </p:sp>
    </p:spTree>
    <p:extLst>
      <p:ext uri="{BB962C8B-B14F-4D97-AF65-F5344CB8AC3E}">
        <p14:creationId xmlns:p14="http://schemas.microsoft.com/office/powerpoint/2010/main" val="1346106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411"/>
            <a:ext cx="8229600" cy="1143000"/>
          </a:xfrm>
        </p:spPr>
        <p:txBody>
          <a:bodyPr>
            <a:normAutofit/>
          </a:bodyPr>
          <a:lstStyle/>
          <a:p>
            <a:pPr lvl="0" defTabSz="-635">
              <a:spcBef>
                <a:spcPts val="0"/>
              </a:spcBef>
              <a:tabLst>
                <a:tab pos="457200" algn="l"/>
              </a:tabLst>
            </a:pPr>
            <a:r>
              <a:rPr lang="zh-TW" altLang="en-US" sz="3200" dirty="0" smtClean="0">
                <a:solidFill>
                  <a:schemeClr val="tx1"/>
                </a:solidFill>
                <a:latin typeface="王漢宗中明體注音" panose="040B0700000000000000" pitchFamily="82" charset="-120"/>
                <a:ea typeface="王漢宗中明體注音" panose="040B0700000000000000" pitchFamily="82" charset="-120"/>
              </a:rPr>
              <a:t>聲調</a:t>
            </a:r>
            <a:r>
              <a:rPr lang="vi-VN" altLang="zh-TW" sz="3200" kern="100" cap="none" dirty="0">
                <a:solidFill>
                  <a:schemeClr val="tx1"/>
                </a:solidFill>
                <a:latin typeface="Times New Roman" pitchFamily="18" charset="0"/>
                <a:ea typeface="王漢宗中明體注音" panose="040B0700000000000000" pitchFamily="82" charset="-120"/>
                <a:cs typeface="Times New Roman" pitchFamily="18" charset="0"/>
              </a:rPr>
              <a:t>Thanh điệu( dấu</a:t>
            </a:r>
            <a:r>
              <a:rPr lang="vi-VN" altLang="zh-TW" sz="3200" kern="100" cap="none" dirty="0" smtClean="0">
                <a:solidFill>
                  <a:schemeClr val="tx1"/>
                </a:solidFill>
                <a:latin typeface="Times New Roman" pitchFamily="18" charset="0"/>
                <a:ea typeface="王漢宗中明體注音" panose="040B0700000000000000" pitchFamily="82" charset="-120"/>
                <a:cs typeface="Times New Roman" pitchFamily="18" charset="0"/>
              </a:rPr>
              <a:t>)</a:t>
            </a:r>
            <a:endParaRPr lang="zh-TW" altLang="en-US" sz="3200" dirty="0">
              <a:solidFill>
                <a:schemeClr val="tx1"/>
              </a:solidFill>
              <a:latin typeface="王漢宗中明體注音" panose="040B0700000000000000" pitchFamily="82" charset="-120"/>
              <a:ea typeface="王漢宗中明體注音" panose="040B0700000000000000" pitchFamily="82" charset="-12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96" y="692696"/>
            <a:ext cx="9253196" cy="528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圖片 25"/>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3475" y="5999187"/>
            <a:ext cx="818951" cy="799902"/>
          </a:xfrm>
          <a:prstGeom prst="rect">
            <a:avLst/>
          </a:prstGeom>
        </p:spPr>
      </p:pic>
      <p:pic>
        <p:nvPicPr>
          <p:cNvPr id="27" name="圖片 26"/>
          <p:cNvPicPr/>
          <p:nvPr/>
        </p:nvPicPr>
        <p:blipFill>
          <a:blip r:embed="rId5">
            <a:extLst>
              <a:ext uri="{BEBA8EAE-BF5A-486C-A8C5-ECC9F3942E4B}">
                <a14:imgProps xmlns:a14="http://schemas.microsoft.com/office/drawing/2010/main">
                  <a14:imgLayer r:embed="rId6">
                    <a14:imgEffect>
                      <a14:backgroundRemoval t="4000" b="100000" l="0" r="92000"/>
                    </a14:imgEffect>
                  </a14:imgLayer>
                </a14:imgProps>
              </a:ext>
            </a:extLst>
          </a:blip>
          <a:stretch>
            <a:fillRect/>
          </a:stretch>
        </p:blipFill>
        <p:spPr>
          <a:xfrm>
            <a:off x="2227714" y="6071195"/>
            <a:ext cx="742181" cy="814189"/>
          </a:xfrm>
          <a:prstGeom prst="rect">
            <a:avLst/>
          </a:prstGeom>
        </p:spPr>
      </p:pic>
      <p:pic>
        <p:nvPicPr>
          <p:cNvPr id="28" name="圖片 27"/>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3844542" y="5999187"/>
            <a:ext cx="792088" cy="737419"/>
          </a:xfrm>
          <a:prstGeom prst="rect">
            <a:avLst/>
          </a:prstGeom>
        </p:spPr>
      </p:pic>
      <p:pic>
        <p:nvPicPr>
          <p:cNvPr id="29" name="圖片 28"/>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5846043" y="6013474"/>
            <a:ext cx="751706" cy="799902"/>
          </a:xfrm>
          <a:prstGeom prst="rect">
            <a:avLst/>
          </a:prstGeom>
        </p:spPr>
      </p:pic>
      <p:pic>
        <p:nvPicPr>
          <p:cNvPr id="30" name="圖片 29"/>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502227" y="5931942"/>
            <a:ext cx="958205" cy="867147"/>
          </a:xfrm>
          <a:prstGeom prst="rect">
            <a:avLst/>
          </a:prstGeom>
        </p:spPr>
      </p:pic>
    </p:spTree>
    <p:extLst>
      <p:ext uri="{BB962C8B-B14F-4D97-AF65-F5344CB8AC3E}">
        <p14:creationId xmlns:p14="http://schemas.microsoft.com/office/powerpoint/2010/main" val="3458799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439361" y="5561364"/>
            <a:ext cx="8300168" cy="1107996"/>
          </a:xfrm>
          <a:prstGeom prst="rect">
            <a:avLst/>
          </a:prstGeom>
        </p:spPr>
        <p:txBody>
          <a:bodyPr wrap="square">
            <a:spAutoFit/>
          </a:bodyPr>
          <a:lstStyle/>
          <a:p>
            <a:pPr>
              <a:spcAft>
                <a:spcPts val="0"/>
              </a:spcAft>
            </a:pPr>
            <a:r>
              <a:rPr lang="en-US" altLang="zh-TW" sz="6600" kern="100" dirty="0" err="1" smtClean="0">
                <a:solidFill>
                  <a:srgbClr val="0070C0"/>
                </a:solidFill>
                <a:latin typeface="Muli" pitchFamily="2" charset="0"/>
                <a:cs typeface="Times New Roman" panose="02020603050405020304" pitchFamily="18" charset="0"/>
              </a:rPr>
              <a:t>b</a:t>
            </a:r>
            <a:r>
              <a:rPr lang="en-US" altLang="zh-TW" sz="6600" kern="100" dirty="0" err="1" smtClean="0">
                <a:solidFill>
                  <a:srgbClr val="FF0000"/>
                </a:solidFill>
                <a:latin typeface="Muli" pitchFamily="2" charset="0"/>
                <a:cs typeface="Times New Roman" panose="02020603050405020304" pitchFamily="18" charset="0"/>
              </a:rPr>
              <a:t>a</a:t>
            </a:r>
            <a:r>
              <a:rPr lang="en-US" altLang="zh-TW" sz="6600" kern="100" dirty="0" smtClean="0">
                <a:latin typeface="Muli" pitchFamily="2" charset="0"/>
                <a:cs typeface="Times New Roman" panose="02020603050405020304" pitchFamily="18" charset="0"/>
              </a:rPr>
              <a:t>  </a:t>
            </a:r>
            <a:r>
              <a:rPr lang="en-US" altLang="zh-TW" sz="6600" kern="100" dirty="0" err="1">
                <a:solidFill>
                  <a:srgbClr val="0070C0"/>
                </a:solidFill>
                <a:latin typeface="Muli" pitchFamily="2" charset="0"/>
                <a:cs typeface="Times New Roman" panose="02020603050405020304" pitchFamily="18" charset="0"/>
              </a:rPr>
              <a:t>b</a:t>
            </a:r>
            <a:r>
              <a:rPr lang="en-US" altLang="zh-TW" sz="6600" kern="100" dirty="0" err="1">
                <a:solidFill>
                  <a:srgbClr val="E36C0A"/>
                </a:solidFill>
                <a:latin typeface="Muli" pitchFamily="2" charset="0"/>
                <a:cs typeface="Times New Roman" panose="02020603050405020304" pitchFamily="18" charset="0"/>
              </a:rPr>
              <a:t>á</a:t>
            </a:r>
            <a:r>
              <a:rPr lang="en-US" altLang="zh-TW" sz="6600" kern="100" dirty="0">
                <a:latin typeface="Muli" pitchFamily="2" charset="0"/>
                <a:cs typeface="Times New Roman" panose="02020603050405020304" pitchFamily="18" charset="0"/>
              </a:rPr>
              <a:t>  </a:t>
            </a:r>
            <a:r>
              <a:rPr lang="en-US" altLang="zh-TW" sz="6600" kern="100" dirty="0" err="1">
                <a:solidFill>
                  <a:srgbClr val="0070C0"/>
                </a:solidFill>
                <a:latin typeface="Muli" pitchFamily="2" charset="0"/>
                <a:cs typeface="Times New Roman" panose="02020603050405020304" pitchFamily="18" charset="0"/>
              </a:rPr>
              <a:t>b</a:t>
            </a:r>
            <a:r>
              <a:rPr lang="en-US" altLang="zh-TW" sz="6600" kern="100" dirty="0" err="1">
                <a:solidFill>
                  <a:srgbClr val="92D050"/>
                </a:solidFill>
                <a:latin typeface="Muli" pitchFamily="2" charset="0"/>
                <a:cs typeface="Times New Roman" panose="02020603050405020304" pitchFamily="18" charset="0"/>
              </a:rPr>
              <a:t>ả</a:t>
            </a:r>
            <a:r>
              <a:rPr lang="en-US" altLang="zh-TW" sz="6600" kern="100" dirty="0">
                <a:latin typeface="Muli" pitchFamily="2" charset="0"/>
                <a:cs typeface="Times New Roman" panose="02020603050405020304" pitchFamily="18" charset="0"/>
              </a:rPr>
              <a:t>  </a:t>
            </a:r>
            <a:r>
              <a:rPr lang="en-US" altLang="zh-TW" sz="6600" kern="100" dirty="0" err="1">
                <a:solidFill>
                  <a:srgbClr val="0070C0"/>
                </a:solidFill>
                <a:latin typeface="Muli" pitchFamily="2" charset="0"/>
                <a:cs typeface="Times New Roman" panose="02020603050405020304" pitchFamily="18" charset="0"/>
              </a:rPr>
              <a:t>b</a:t>
            </a:r>
            <a:r>
              <a:rPr lang="en-US" altLang="zh-TW" sz="6600" kern="100" dirty="0" err="1">
                <a:solidFill>
                  <a:srgbClr val="FF0000"/>
                </a:solidFill>
                <a:latin typeface="Muli" pitchFamily="2" charset="0"/>
                <a:cs typeface="Times New Roman" panose="02020603050405020304" pitchFamily="18" charset="0"/>
              </a:rPr>
              <a:t>à</a:t>
            </a:r>
            <a:r>
              <a:rPr lang="en-US" altLang="zh-TW" sz="6600" kern="100" dirty="0">
                <a:latin typeface="Muli" pitchFamily="2" charset="0"/>
                <a:cs typeface="Times New Roman" panose="02020603050405020304" pitchFamily="18" charset="0"/>
              </a:rPr>
              <a:t>  </a:t>
            </a:r>
            <a:r>
              <a:rPr lang="en-US" altLang="zh-TW" sz="6600" kern="100" dirty="0" err="1" smtClean="0">
                <a:latin typeface="Muli" pitchFamily="2" charset="0"/>
                <a:cs typeface="Times New Roman" panose="02020603050405020304" pitchFamily="18" charset="0"/>
              </a:rPr>
              <a:t>b</a:t>
            </a:r>
            <a:r>
              <a:rPr lang="en-US" altLang="zh-TW" sz="6600" kern="100" dirty="0" err="1" smtClean="0">
                <a:solidFill>
                  <a:srgbClr val="FF0000"/>
                </a:solidFill>
                <a:latin typeface="Muli" pitchFamily="2" charset="0"/>
                <a:cs typeface="Times New Roman" panose="02020603050405020304" pitchFamily="18" charset="0"/>
              </a:rPr>
              <a:t>ã</a:t>
            </a:r>
            <a:r>
              <a:rPr lang="en-US" altLang="zh-TW" sz="6600" kern="100" dirty="0" smtClean="0">
                <a:latin typeface="Muli" pitchFamily="2" charset="0"/>
                <a:cs typeface="Times New Roman" panose="02020603050405020304" pitchFamily="18" charset="0"/>
              </a:rPr>
              <a:t> </a:t>
            </a:r>
            <a:r>
              <a:rPr lang="en-US" altLang="zh-TW" sz="6600" kern="100" dirty="0" err="1" smtClean="0">
                <a:solidFill>
                  <a:srgbClr val="0070C0"/>
                </a:solidFill>
                <a:latin typeface="Muli" pitchFamily="2" charset="0"/>
                <a:cs typeface="Times New Roman" panose="02020603050405020304" pitchFamily="18" charset="0"/>
              </a:rPr>
              <a:t>b</a:t>
            </a:r>
            <a:r>
              <a:rPr lang="en-US" altLang="zh-TW" sz="6600" kern="100" dirty="0" err="1" smtClean="0">
                <a:solidFill>
                  <a:srgbClr val="92D050"/>
                </a:solidFill>
                <a:latin typeface="Muli" pitchFamily="2" charset="0"/>
                <a:cs typeface="Times New Roman" panose="02020603050405020304" pitchFamily="18" charset="0"/>
              </a:rPr>
              <a:t>ạ</a:t>
            </a:r>
            <a:endParaRPr lang="zh-TW" altLang="zh-TW" sz="6600" kern="100" dirty="0">
              <a:latin typeface="Calibri" panose="020F0502020204030204" pitchFamily="34" charset="0"/>
              <a:cs typeface="Times New Roman" panose="02020603050405020304" pitchFamily="18" charset="0"/>
            </a:endParaRPr>
          </a:p>
        </p:txBody>
      </p:sp>
      <p:sp>
        <p:nvSpPr>
          <p:cNvPr id="3" name="矩形 2"/>
          <p:cNvSpPr/>
          <p:nvPr/>
        </p:nvSpPr>
        <p:spPr>
          <a:xfrm>
            <a:off x="545223" y="2176988"/>
            <a:ext cx="7811754" cy="1107996"/>
          </a:xfrm>
          <a:prstGeom prst="rect">
            <a:avLst/>
          </a:prstGeom>
        </p:spPr>
        <p:txBody>
          <a:bodyPr wrap="none">
            <a:spAutoFit/>
          </a:bodyPr>
          <a:lstStyle/>
          <a:p>
            <a:pPr>
              <a:spcAft>
                <a:spcPts val="0"/>
              </a:spcAft>
            </a:pPr>
            <a:r>
              <a:rPr lang="en-US" altLang="zh-TW" sz="6600" kern="100" dirty="0">
                <a:latin typeface="Muli" pitchFamily="2" charset="0"/>
                <a:cs typeface="Times New Roman" panose="02020603050405020304" pitchFamily="18" charset="0"/>
              </a:rPr>
              <a:t>co  </a:t>
            </a:r>
            <a:r>
              <a:rPr lang="en-US" altLang="zh-TW" sz="6600" kern="100" dirty="0" err="1">
                <a:latin typeface="Muli" pitchFamily="2" charset="0"/>
                <a:cs typeface="Times New Roman" panose="02020603050405020304" pitchFamily="18" charset="0"/>
              </a:rPr>
              <a:t>có</a:t>
            </a:r>
            <a:r>
              <a:rPr lang="en-US" altLang="zh-TW" sz="6600" kern="100" dirty="0">
                <a:latin typeface="Muli" pitchFamily="2" charset="0"/>
                <a:cs typeface="Times New Roman" panose="02020603050405020304" pitchFamily="18" charset="0"/>
              </a:rPr>
              <a:t>  </a:t>
            </a:r>
            <a:r>
              <a:rPr lang="en-US" altLang="zh-TW" sz="6600" kern="100" dirty="0" err="1">
                <a:latin typeface="Muli" pitchFamily="2" charset="0"/>
                <a:cs typeface="Times New Roman" panose="02020603050405020304" pitchFamily="18" charset="0"/>
              </a:rPr>
              <a:t>cỏ</a:t>
            </a:r>
            <a:r>
              <a:rPr lang="en-US" altLang="zh-TW" sz="6600" kern="100" dirty="0">
                <a:latin typeface="Muli" pitchFamily="2" charset="0"/>
                <a:cs typeface="Times New Roman" panose="02020603050405020304" pitchFamily="18" charset="0"/>
              </a:rPr>
              <a:t>  </a:t>
            </a:r>
            <a:r>
              <a:rPr lang="en-US" altLang="zh-TW" sz="6600" kern="100" dirty="0" err="1">
                <a:latin typeface="Muli" pitchFamily="2" charset="0"/>
                <a:cs typeface="Times New Roman" panose="02020603050405020304" pitchFamily="18" charset="0"/>
              </a:rPr>
              <a:t>cò</a:t>
            </a:r>
            <a:r>
              <a:rPr lang="en-US" altLang="zh-TW" sz="6600" kern="100" dirty="0">
                <a:latin typeface="Muli" pitchFamily="2" charset="0"/>
                <a:cs typeface="Times New Roman" panose="02020603050405020304" pitchFamily="18" charset="0"/>
              </a:rPr>
              <a:t>  </a:t>
            </a:r>
            <a:r>
              <a:rPr lang="en-US" altLang="zh-TW" sz="6600" kern="100" dirty="0" err="1">
                <a:latin typeface="Muli" pitchFamily="2" charset="0"/>
                <a:cs typeface="Times New Roman" panose="02020603050405020304" pitchFamily="18" charset="0"/>
              </a:rPr>
              <a:t>cõ</a:t>
            </a:r>
            <a:r>
              <a:rPr lang="en-US" altLang="zh-TW" sz="6600" kern="100" dirty="0">
                <a:latin typeface="Muli" pitchFamily="2" charset="0"/>
                <a:cs typeface="Times New Roman" panose="02020603050405020304" pitchFamily="18" charset="0"/>
              </a:rPr>
              <a:t>  </a:t>
            </a:r>
            <a:r>
              <a:rPr lang="en-US" altLang="zh-TW" sz="6600" kern="100" dirty="0" err="1">
                <a:latin typeface="Muli" pitchFamily="2" charset="0"/>
                <a:cs typeface="Times New Roman" panose="02020603050405020304" pitchFamily="18" charset="0"/>
              </a:rPr>
              <a:t>cọ</a:t>
            </a:r>
            <a:endParaRPr lang="en-US" altLang="zh-TW" sz="6600" kern="100" dirty="0">
              <a:latin typeface="Muli" pitchFamily="2" charset="0"/>
              <a:cs typeface="Times New Roman" panose="02020603050405020304" pitchFamily="18" charset="0"/>
            </a:endParaRPr>
          </a:p>
        </p:txBody>
      </p:sp>
      <p:sp>
        <p:nvSpPr>
          <p:cNvPr id="4" name="矩形 3"/>
          <p:cNvSpPr/>
          <p:nvPr/>
        </p:nvSpPr>
        <p:spPr>
          <a:xfrm>
            <a:off x="683082" y="3833172"/>
            <a:ext cx="7736413" cy="1015663"/>
          </a:xfrm>
          <a:prstGeom prst="rect">
            <a:avLst/>
          </a:prstGeom>
        </p:spPr>
        <p:txBody>
          <a:bodyPr wrap="none">
            <a:spAutoFit/>
          </a:bodyPr>
          <a:lstStyle/>
          <a:p>
            <a:pPr>
              <a:spcAft>
                <a:spcPts val="0"/>
              </a:spcAft>
            </a:pPr>
            <a:r>
              <a:rPr lang="en-US" altLang="zh-TW" sz="6000" kern="100" dirty="0" err="1">
                <a:solidFill>
                  <a:srgbClr val="0070C0"/>
                </a:solidFill>
                <a:latin typeface="Muli" pitchFamily="2" charset="0"/>
                <a:cs typeface="Times New Roman" panose="02020603050405020304" pitchFamily="18" charset="0"/>
              </a:rPr>
              <a:t>h</a:t>
            </a:r>
            <a:r>
              <a:rPr lang="en-US" altLang="zh-TW" sz="6000" kern="100" dirty="0" err="1">
                <a:solidFill>
                  <a:srgbClr val="92D050"/>
                </a:solidFill>
                <a:latin typeface="Muli" pitchFamily="2" charset="0"/>
                <a:cs typeface="Times New Roman" panose="02020603050405020304" pitchFamily="18" charset="0"/>
              </a:rPr>
              <a:t>ô</a:t>
            </a:r>
            <a:r>
              <a:rPr lang="en-US" altLang="zh-TW" sz="6000" kern="100" dirty="0">
                <a:latin typeface="Muli" pitchFamily="2" charset="0"/>
                <a:cs typeface="Times New Roman" panose="02020603050405020304" pitchFamily="18" charset="0"/>
              </a:rPr>
              <a:t>  </a:t>
            </a:r>
            <a:r>
              <a:rPr lang="en-US" altLang="zh-TW" sz="6000" kern="100" dirty="0" err="1">
                <a:solidFill>
                  <a:srgbClr val="0070C0"/>
                </a:solidFill>
                <a:latin typeface="Muli" pitchFamily="2" charset="0"/>
                <a:cs typeface="Times New Roman" panose="02020603050405020304" pitchFamily="18" charset="0"/>
              </a:rPr>
              <a:t>h</a:t>
            </a:r>
            <a:r>
              <a:rPr lang="en-US" altLang="zh-TW" sz="6000" kern="100" dirty="0" err="1">
                <a:solidFill>
                  <a:srgbClr val="FF0000"/>
                </a:solidFill>
                <a:latin typeface="Muli" pitchFamily="2" charset="0"/>
                <a:cs typeface="Times New Roman" panose="02020603050405020304" pitchFamily="18" charset="0"/>
              </a:rPr>
              <a:t>ố</a:t>
            </a:r>
            <a:r>
              <a:rPr lang="en-US" altLang="zh-TW" sz="6000" kern="100" dirty="0">
                <a:latin typeface="Muli" pitchFamily="2" charset="0"/>
                <a:cs typeface="Times New Roman" panose="02020603050405020304" pitchFamily="18" charset="0"/>
              </a:rPr>
              <a:t>  </a:t>
            </a:r>
            <a:r>
              <a:rPr lang="en-US" altLang="zh-TW" sz="6000" kern="100" dirty="0" err="1">
                <a:solidFill>
                  <a:srgbClr val="0070C0"/>
                </a:solidFill>
                <a:latin typeface="Muli" pitchFamily="2" charset="0"/>
                <a:cs typeface="Times New Roman" panose="02020603050405020304" pitchFamily="18" charset="0"/>
              </a:rPr>
              <a:t>h</a:t>
            </a:r>
            <a:r>
              <a:rPr lang="en-US" altLang="zh-TW" sz="6000" kern="100" dirty="0" err="1">
                <a:solidFill>
                  <a:srgbClr val="E36C0A"/>
                </a:solidFill>
                <a:latin typeface="Muli" pitchFamily="2" charset="0"/>
                <a:cs typeface="Times New Roman" panose="02020603050405020304" pitchFamily="18" charset="0"/>
              </a:rPr>
              <a:t>ổ</a:t>
            </a:r>
            <a:r>
              <a:rPr lang="en-US" altLang="zh-TW" sz="6000" kern="100" dirty="0">
                <a:latin typeface="Muli" pitchFamily="2" charset="0"/>
                <a:cs typeface="Times New Roman" panose="02020603050405020304" pitchFamily="18" charset="0"/>
              </a:rPr>
              <a:t>  </a:t>
            </a:r>
            <a:r>
              <a:rPr lang="en-US" altLang="zh-TW" sz="6000" kern="100" dirty="0" err="1">
                <a:solidFill>
                  <a:srgbClr val="0070C0"/>
                </a:solidFill>
                <a:latin typeface="Muli" pitchFamily="2" charset="0"/>
                <a:cs typeface="Times New Roman" panose="02020603050405020304" pitchFamily="18" charset="0"/>
              </a:rPr>
              <a:t>h</a:t>
            </a:r>
            <a:r>
              <a:rPr lang="en-US" altLang="zh-TW" sz="6000" kern="100" dirty="0" err="1">
                <a:solidFill>
                  <a:srgbClr val="92D050"/>
                </a:solidFill>
                <a:latin typeface="Muli" pitchFamily="2" charset="0"/>
                <a:cs typeface="Times New Roman" panose="02020603050405020304" pitchFamily="18" charset="0"/>
              </a:rPr>
              <a:t>ồ</a:t>
            </a:r>
            <a:r>
              <a:rPr lang="en-US" altLang="zh-TW" sz="6000" kern="100" dirty="0">
                <a:latin typeface="Muli" pitchFamily="2" charset="0"/>
                <a:cs typeface="Times New Roman" panose="02020603050405020304" pitchFamily="18" charset="0"/>
              </a:rPr>
              <a:t>  </a:t>
            </a:r>
            <a:r>
              <a:rPr lang="en-US" altLang="zh-TW" sz="6000" kern="100" dirty="0" smtClean="0">
                <a:latin typeface="Muli" pitchFamily="2" charset="0"/>
                <a:cs typeface="Times New Roman" panose="02020603050405020304" pitchFamily="18" charset="0"/>
              </a:rPr>
              <a:t> </a:t>
            </a:r>
            <a:r>
              <a:rPr lang="en-US" altLang="zh-TW" sz="6000" kern="100" dirty="0" err="1" smtClean="0">
                <a:latin typeface="Muli" pitchFamily="2" charset="0"/>
                <a:cs typeface="Times New Roman" panose="02020603050405020304" pitchFamily="18" charset="0"/>
              </a:rPr>
              <a:t>h</a:t>
            </a:r>
            <a:r>
              <a:rPr lang="en-US" altLang="zh-TW" sz="6000" kern="100" dirty="0" err="1" smtClean="0">
                <a:solidFill>
                  <a:srgbClr val="FF0000"/>
                </a:solidFill>
                <a:latin typeface="Muli" pitchFamily="2" charset="0"/>
                <a:cs typeface="Times New Roman" panose="02020603050405020304" pitchFamily="18" charset="0"/>
              </a:rPr>
              <a:t>ỗ</a:t>
            </a:r>
            <a:r>
              <a:rPr lang="en-US" altLang="zh-TW" sz="6000" kern="100" dirty="0" smtClean="0">
                <a:latin typeface="Muli" pitchFamily="2" charset="0"/>
                <a:cs typeface="Times New Roman" panose="02020603050405020304" pitchFamily="18" charset="0"/>
              </a:rPr>
              <a:t>  </a:t>
            </a:r>
            <a:r>
              <a:rPr lang="en-US" altLang="zh-TW" sz="6000" kern="100" dirty="0" err="1" smtClean="0">
                <a:solidFill>
                  <a:srgbClr val="0070C0"/>
                </a:solidFill>
                <a:latin typeface="Muli" pitchFamily="2" charset="0"/>
                <a:cs typeface="Times New Roman" panose="02020603050405020304" pitchFamily="18" charset="0"/>
              </a:rPr>
              <a:t>h</a:t>
            </a:r>
            <a:r>
              <a:rPr lang="en-US" altLang="zh-TW" sz="6000" kern="100" dirty="0" err="1" smtClean="0">
                <a:solidFill>
                  <a:srgbClr val="E36C0A"/>
                </a:solidFill>
                <a:latin typeface="Muli" pitchFamily="2" charset="0"/>
                <a:cs typeface="Times New Roman" panose="02020603050405020304" pitchFamily="18" charset="0"/>
              </a:rPr>
              <a:t>ộ</a:t>
            </a:r>
            <a:endParaRPr lang="en-US" altLang="zh-TW" sz="6000" kern="100" dirty="0">
              <a:solidFill>
                <a:srgbClr val="E36C0A"/>
              </a:solidFill>
              <a:latin typeface="Muli" pitchFamily="2" charset="0"/>
              <a:cs typeface="Times New Roman" panose="02020603050405020304" pitchFamily="18" charset="0"/>
            </a:endParaRPr>
          </a:p>
        </p:txBody>
      </p:sp>
      <p:pic>
        <p:nvPicPr>
          <p:cNvPr id="5" name="圖片 4"/>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750110" y="1456908"/>
            <a:ext cx="818951" cy="799902"/>
          </a:xfrm>
          <a:prstGeom prst="rect">
            <a:avLst/>
          </a:prstGeom>
        </p:spPr>
      </p:pic>
      <p:pic>
        <p:nvPicPr>
          <p:cNvPr id="6" name="圖片 5"/>
          <p:cNvPicPr/>
          <p:nvPr/>
        </p:nvPicPr>
        <p:blipFill>
          <a:blip r:embed="rId4">
            <a:extLst>
              <a:ext uri="{BEBA8EAE-BF5A-486C-A8C5-ECC9F3942E4B}">
                <a14:imgProps xmlns:a14="http://schemas.microsoft.com/office/drawing/2010/main">
                  <a14:imgLayer r:embed="rId5">
                    <a14:imgEffect>
                      <a14:backgroundRemoval t="4000" b="100000" l="0" r="92000"/>
                    </a14:imgEffect>
                  </a14:imgLayer>
                </a14:imgProps>
              </a:ext>
            </a:extLst>
          </a:blip>
          <a:stretch>
            <a:fillRect/>
          </a:stretch>
        </p:blipFill>
        <p:spPr>
          <a:xfrm>
            <a:off x="3397771" y="1384900"/>
            <a:ext cx="742181" cy="814189"/>
          </a:xfrm>
          <a:prstGeom prst="rect">
            <a:avLst/>
          </a:prstGeom>
        </p:spPr>
      </p:pic>
      <p:pic>
        <p:nvPicPr>
          <p:cNvPr id="7" name="圖片 6"/>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045432" y="1461670"/>
            <a:ext cx="792088" cy="737419"/>
          </a:xfrm>
          <a:prstGeom prst="rect">
            <a:avLst/>
          </a:prstGeom>
        </p:spPr>
      </p:pic>
      <p:pic>
        <p:nvPicPr>
          <p:cNvPr id="8" name="圖片 7"/>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6052542" y="1389662"/>
            <a:ext cx="751706" cy="799902"/>
          </a:xfrm>
          <a:prstGeom prst="rect">
            <a:avLst/>
          </a:prstGeom>
        </p:spPr>
      </p:pic>
      <p:pic>
        <p:nvPicPr>
          <p:cNvPr id="9" name="圖片 8"/>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380312" y="1384900"/>
            <a:ext cx="958205" cy="867147"/>
          </a:xfrm>
          <a:prstGeom prst="rect">
            <a:avLst/>
          </a:prstGeom>
        </p:spPr>
      </p:pic>
      <p:sp>
        <p:nvSpPr>
          <p:cNvPr id="10" name="矩形 9"/>
          <p:cNvSpPr/>
          <p:nvPr/>
        </p:nvSpPr>
        <p:spPr>
          <a:xfrm>
            <a:off x="1763688" y="375775"/>
            <a:ext cx="4801314" cy="646331"/>
          </a:xfrm>
          <a:prstGeom prst="rect">
            <a:avLst/>
          </a:prstGeom>
        </p:spPr>
        <p:txBody>
          <a:bodyPr wrap="none">
            <a:spAutoFit/>
          </a:bodyPr>
          <a:lstStyle/>
          <a:p>
            <a:r>
              <a:rPr lang="zh-TW" altLang="en-US" sz="3600" dirty="0">
                <a:latin typeface="標楷體" panose="03000509000000000000" pitchFamily="65" charset="-120"/>
                <a:ea typeface="標楷體" panose="03000509000000000000" pitchFamily="65" charset="-120"/>
              </a:rPr>
              <a:t>越南語閱讀及書寫方式</a:t>
            </a:r>
            <a:endParaRPr lang="zh-TW" altLang="en-US" sz="3600" dirty="0"/>
          </a:p>
        </p:txBody>
      </p:sp>
    </p:spTree>
    <p:extLst>
      <p:ext uri="{BB962C8B-B14F-4D97-AF65-F5344CB8AC3E}">
        <p14:creationId xmlns:p14="http://schemas.microsoft.com/office/powerpoint/2010/main" val="257742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C79F929-0284-4E2E-9148-1B29458C5352}"/>
              </a:ext>
            </a:extLst>
          </p:cNvPr>
          <p:cNvSpPr/>
          <p:nvPr/>
        </p:nvSpPr>
        <p:spPr>
          <a:xfrm>
            <a:off x="539552" y="260648"/>
            <a:ext cx="8036891"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4000" dirty="0">
                <a:solidFill>
                  <a:schemeClr val="tx1"/>
                </a:solidFill>
                <a:latin typeface="標楷體" panose="03000509000000000000" pitchFamily="65" charset="-120"/>
                <a:ea typeface="標楷體" panose="03000509000000000000" pitchFamily="65" charset="-120"/>
              </a:rPr>
              <a:t>複習前一</a:t>
            </a:r>
            <a:r>
              <a:rPr lang="zh-TW" altLang="en-US" sz="4000" dirty="0" smtClean="0">
                <a:solidFill>
                  <a:schemeClr val="tx1"/>
                </a:solidFill>
                <a:latin typeface="標楷體" panose="03000509000000000000" pitchFamily="65" charset="-120"/>
                <a:ea typeface="標楷體" panose="03000509000000000000" pitchFamily="65" charset="-120"/>
              </a:rPr>
              <a:t>課</a:t>
            </a:r>
            <a:endParaRPr lang="zh-TW" altLang="en-US" sz="4000" dirty="0">
              <a:solidFill>
                <a:schemeClr val="tx1"/>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a:stretch>
            <a:fillRect/>
          </a:stretch>
        </p:blipFill>
        <p:spPr>
          <a:xfrm>
            <a:off x="0" y="908720"/>
            <a:ext cx="9144000" cy="5879500"/>
          </a:xfrm>
          <a:prstGeom prst="rect">
            <a:avLst/>
          </a:prstGeom>
        </p:spPr>
      </p:pic>
    </p:spTree>
    <p:extLst>
      <p:ext uri="{BB962C8B-B14F-4D97-AF65-F5344CB8AC3E}">
        <p14:creationId xmlns:p14="http://schemas.microsoft.com/office/powerpoint/2010/main" val="32781222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2434"/>
            <a:ext cx="9144000" cy="6855566"/>
          </a:xfrm>
          <a:prstGeom prst="rect">
            <a:avLst/>
          </a:prstGeom>
        </p:spPr>
      </p:pic>
    </p:spTree>
    <p:extLst>
      <p:ext uri="{BB962C8B-B14F-4D97-AF65-F5344CB8AC3E}">
        <p14:creationId xmlns:p14="http://schemas.microsoft.com/office/powerpoint/2010/main" val="2110283948"/>
      </p:ext>
    </p:extLst>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93306" y="0"/>
            <a:ext cx="9159214" cy="6858000"/>
          </a:xfrm>
          <a:prstGeom prst="rect">
            <a:avLst/>
          </a:prstGeom>
        </p:spPr>
      </p:pic>
    </p:spTree>
    <p:extLst>
      <p:ext uri="{BB962C8B-B14F-4D97-AF65-F5344CB8AC3E}">
        <p14:creationId xmlns:p14="http://schemas.microsoft.com/office/powerpoint/2010/main" val="4146830033"/>
      </p:ext>
    </p:extLst>
  </p:cSld>
  <p:clrMapOvr>
    <a:masterClrMapping/>
  </p:clrMapOvr>
  <p:transition spd="med">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龍騰四海">
  <a:themeElements>
    <a:clrScheme name="龍騰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龍騰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Dragon</Template>
  <TotalTime>1016</TotalTime>
  <Words>392</Words>
  <Application>Microsoft Office PowerPoint</Application>
  <PresentationFormat>如螢幕大小 (4:3)</PresentationFormat>
  <Paragraphs>80</Paragraphs>
  <Slides>20</Slides>
  <Notes>2</Notes>
  <HiddenSlides>2</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20</vt:i4>
      </vt:variant>
    </vt:vector>
  </HeadingPairs>
  <TitlesOfParts>
    <vt:vector size="35" baseType="lpstr">
      <vt:lpstr>Muli</vt:lpstr>
      <vt:lpstr>华文楷体</vt:lpstr>
      <vt:lpstr>王漢宗中明體注音</vt:lpstr>
      <vt:lpstr>微軟正黑體</vt:lpstr>
      <vt:lpstr>新細明體</vt:lpstr>
      <vt:lpstr>標楷體</vt:lpstr>
      <vt:lpstr>Arial</vt:lpstr>
      <vt:lpstr>Calibri</vt:lpstr>
      <vt:lpstr>Cambria</vt:lpstr>
      <vt:lpstr>Maiandra GD</vt:lpstr>
      <vt:lpstr>Tahoma</vt:lpstr>
      <vt:lpstr>Times New Roman</vt:lpstr>
      <vt:lpstr>Wingdings</vt:lpstr>
      <vt:lpstr>Wingdings 2</vt:lpstr>
      <vt:lpstr>龍騰四海</vt:lpstr>
      <vt:lpstr>PowerPoint 簡報</vt:lpstr>
      <vt:lpstr>PowerPoint 簡報</vt:lpstr>
      <vt:lpstr>PowerPoint 簡報</vt:lpstr>
      <vt:lpstr>PowerPoint 簡報</vt:lpstr>
      <vt:lpstr>聲調Thanh điệu( dấu)</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yen</dc:creator>
  <cp:lastModifiedBy>user</cp:lastModifiedBy>
  <cp:revision>201</cp:revision>
  <dcterms:created xsi:type="dcterms:W3CDTF">2018-10-10T09:53:49Z</dcterms:created>
  <dcterms:modified xsi:type="dcterms:W3CDTF">2021-05-19T03:22:59Z</dcterms:modified>
</cp:coreProperties>
</file>